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9" r:id="rId15"/>
    <p:sldId id="268" r:id="rId16"/>
    <p:sldId id="271" r:id="rId17"/>
    <p:sldId id="270"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37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hyperlink" Target="https://www.researchgate.net/publication/350579120_Machine_Learning_Based_Indoor_Localization_using_Wi-Fi_and_Smartphone?enrichId=rgreq-39daf2e8f672439631b37c14b7a528a7-XXX&amp;enrichSource=Y292ZXJQYWdlOzM1MDU3OTEyMDtBUzoxMDQ2MTA3MDIyOTcwODgwQDE2MjY0MjI3NTgxMTQ%3D&amp;el=1_x_2&amp;_esc=publicationCoverPdf" TargetMode="External"/><Relationship Id="rId4" Type="http://schemas.openxmlformats.org/officeDocument/2006/relationships/hyperlink" Target="https://github.com/drtiwari/Indoor-Positioning-using-WiFi-Machine-Learning-for-Industry-5.0" TargetMode="External"/><Relationship Id="rId3" Type="http://schemas.openxmlformats.org/officeDocument/2006/relationships/hyperlink" Target="https://www.kaggle.com/datasets/giantuji/UjiIndoorLoc" TargetMode="External"/><Relationship Id="rId2" Type="http://schemas.openxmlformats.org/officeDocument/2006/relationships/image" Target="../media/image15.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91440" y="5080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20" y="959485"/>
            <a:ext cx="7451725" cy="1438275"/>
          </a:xfrm>
          <a:prstGeom prst="rect">
            <a:avLst/>
          </a:prstGeom>
        </p:spPr>
        <p:style>
          <a:lnRef idx="2">
            <a:schemeClr val="accent1"/>
          </a:lnRef>
          <a:fillRef idx="0">
            <a:srgbClr val="FFFFFF"/>
          </a:fillRef>
          <a:effectRef idx="0">
            <a:srgbClr val="FFFFFF"/>
          </a:effectRef>
          <a:fontRef idx="minor">
            <a:schemeClr val="dk1"/>
          </a:fontRef>
        </p:style>
        <p:txBody>
          <a:bodyPr wrap="none" rtlCol="0" anchor="t"/>
          <a:lstStyle/>
          <a:p>
            <a:pPr marL="0" indent="0">
              <a:lnSpc>
                <a:spcPts val="5470"/>
              </a:lnSpc>
              <a:buNone/>
            </a:pPr>
            <a:r>
              <a:rPr lang="en-US" sz="7200" b="1" dirty="0">
                <a:solidFill>
                  <a:srgbClr val="EDEDE8"/>
                </a:solidFill>
                <a:latin typeface="Calibri" panose="020F0502020204030204" charset="0"/>
                <a:ea typeface="Tomorrow" pitchFamily="34" charset="-122"/>
                <a:cs typeface="Calibri" panose="020F0502020204030204" charset="0"/>
              </a:rPr>
              <a:t>Indoor Localiz</a:t>
            </a:r>
            <a:r>
              <a:rPr lang="en-IN" altLang="en-US" sz="7200" b="1" dirty="0">
                <a:solidFill>
                  <a:srgbClr val="EDEDE8"/>
                </a:solidFill>
                <a:latin typeface="Calibri" panose="020F0502020204030204" charset="0"/>
                <a:ea typeface="Tomorrow" pitchFamily="34" charset="-122"/>
                <a:cs typeface="Calibri" panose="020F0502020204030204" charset="0"/>
              </a:rPr>
              <a:t>ation</a:t>
            </a:r>
            <a:endParaRPr lang="en-US" sz="7200" b="1" dirty="0">
              <a:solidFill>
                <a:srgbClr val="EDEDE8"/>
              </a:solidFill>
              <a:latin typeface="Tomorrow" pitchFamily="34" charset="0"/>
              <a:ea typeface="Tomorrow" pitchFamily="34" charset="-122"/>
              <a:cs typeface="Tomorrow" pitchFamily="34" charset="-120"/>
            </a:endParaRPr>
          </a:p>
          <a:p>
            <a:pPr marL="0" indent="0">
              <a:lnSpc>
                <a:spcPts val="5470"/>
              </a:lnSpc>
              <a:buNone/>
            </a:pPr>
            <a:r>
              <a:rPr lang="en-US" sz="7200" b="1" dirty="0">
                <a:solidFill>
                  <a:srgbClr val="EDEDE8"/>
                </a:solidFill>
                <a:ea typeface="Tomorrow" pitchFamily="34" charset="-122"/>
                <a:cs typeface="+mn-lt"/>
              </a:rPr>
              <a:t>Using </a:t>
            </a:r>
            <a:r>
              <a:rPr lang="en-IN" altLang="en-US" sz="7200" b="1" dirty="0">
                <a:solidFill>
                  <a:srgbClr val="EDEDE8"/>
                </a:solidFill>
                <a:ea typeface="Tomorrow" pitchFamily="34" charset="-122"/>
                <a:cs typeface="+mn-lt"/>
              </a:rPr>
              <a:t>ML</a:t>
            </a:r>
            <a:endParaRPr lang="en-IN" altLang="en-US" sz="7200" b="1" dirty="0">
              <a:solidFill>
                <a:srgbClr val="EDEDE8"/>
              </a:solidFill>
              <a:ea typeface="Tomorrow" pitchFamily="34" charset="-122"/>
              <a:cs typeface="+mn-lt"/>
            </a:endParaRPr>
          </a:p>
        </p:txBody>
      </p:sp>
      <p:sp>
        <p:nvSpPr>
          <p:cNvPr id="6" name="Text 3"/>
          <p:cNvSpPr/>
          <p:nvPr/>
        </p:nvSpPr>
        <p:spPr>
          <a:xfrm>
            <a:off x="833199" y="5760720"/>
            <a:ext cx="7477602" cy="1605280"/>
          </a:xfrm>
          <a:prstGeom prst="rect">
            <a:avLst/>
          </a:prstGeom>
          <a:noFill/>
        </p:spPr>
        <p:txBody>
          <a:bodyPr wrap="none" rtlCol="0" anchor="t"/>
          <a:lstStyle/>
          <a:p>
            <a:pPr algn="l">
              <a:lnSpc>
                <a:spcPts val="2800"/>
              </a:lnSpc>
              <a:buSzPct val="100000"/>
            </a:pPr>
            <a:r>
              <a:rPr lang="en-US" sz="2800" dirty="0">
                <a:solidFill>
                  <a:srgbClr val="C9C9C0"/>
                </a:solidFill>
                <a:latin typeface="Calibri" panose="020F0502020204030204" charset="0"/>
                <a:ea typeface="Tomorrow" pitchFamily="34" charset="-122"/>
                <a:cs typeface="Calibri" panose="020F0502020204030204" charset="0"/>
              </a:rPr>
              <a:t>Guided By:-</a:t>
            </a:r>
            <a:endParaRPr lang="en-US" sz="2800" dirty="0">
              <a:solidFill>
                <a:srgbClr val="C9C9C0"/>
              </a:solidFill>
              <a:latin typeface="Calibri" panose="020F0502020204030204" charset="0"/>
              <a:ea typeface="Tomorrow" pitchFamily="34" charset="-122"/>
              <a:cs typeface="Calibri" panose="020F0502020204030204" charset="0"/>
            </a:endParaRPr>
          </a:p>
          <a:p>
            <a:pPr algn="l">
              <a:lnSpc>
                <a:spcPts val="2800"/>
              </a:lnSpc>
              <a:buSzPct val="100000"/>
            </a:pPr>
            <a:r>
              <a:rPr lang="en-US" sz="1750" dirty="0">
                <a:solidFill>
                  <a:srgbClr val="C9C9C0"/>
                </a:solidFill>
                <a:latin typeface="Calibri" panose="020F0502020204030204" charset="0"/>
                <a:ea typeface="Tomorrow" pitchFamily="34" charset="-122"/>
                <a:cs typeface="Calibri" panose="020F0502020204030204" charset="0"/>
              </a:rPr>
              <a:t>Dr. Rajdeep Chatterjee</a:t>
            </a:r>
            <a:endParaRPr lang="en-US" sz="1750" dirty="0">
              <a:solidFill>
                <a:srgbClr val="C9C9C0"/>
              </a:solidFill>
              <a:latin typeface="Calibri" panose="020F0502020204030204" charset="0"/>
              <a:ea typeface="Tomorrow" pitchFamily="34" charset="-122"/>
              <a:cs typeface="Calibri" panose="020F0502020204030204" charset="0"/>
            </a:endParaRPr>
          </a:p>
          <a:p>
            <a:pPr algn="l">
              <a:lnSpc>
                <a:spcPts val="2800"/>
              </a:lnSpc>
              <a:buSzPct val="100000"/>
            </a:pPr>
            <a:r>
              <a:rPr lang="en-US" sz="1750" dirty="0">
                <a:solidFill>
                  <a:srgbClr val="C9C9C0"/>
                </a:solidFill>
                <a:latin typeface="Calibri" panose="020F0502020204030204" charset="0"/>
                <a:ea typeface="Tomorrow" pitchFamily="34" charset="-122"/>
                <a:cs typeface="Calibri" panose="020F0502020204030204" charset="0"/>
              </a:rPr>
              <a:t>(Associate Professor)</a:t>
            </a:r>
            <a:endParaRPr lang="en-US" sz="1750" dirty="0">
              <a:solidFill>
                <a:srgbClr val="C9C9C0"/>
              </a:solidFill>
              <a:latin typeface="Calibri" panose="020F0502020204030204" charset="0"/>
              <a:ea typeface="Tomorrow" pitchFamily="34" charset="-122"/>
              <a:cs typeface="Calibri" panose="020F0502020204030204" charset="0"/>
            </a:endParaRPr>
          </a:p>
          <a:p>
            <a:pPr algn="l">
              <a:lnSpc>
                <a:spcPts val="2800"/>
              </a:lnSpc>
              <a:buSzPct val="100000"/>
            </a:pPr>
            <a:r>
              <a:rPr lang="en-US" sz="1750" dirty="0">
                <a:solidFill>
                  <a:srgbClr val="C9C9C0"/>
                </a:solidFill>
                <a:latin typeface="Calibri" panose="020F0502020204030204" charset="0"/>
                <a:ea typeface="Tomorrow" pitchFamily="34" charset="-122"/>
                <a:cs typeface="Calibri" panose="020F0502020204030204" charset="0"/>
              </a:rPr>
              <a:t>School Of Computer Engineering, KIIT Deemed To Be Universit</a:t>
            </a:r>
            <a:r>
              <a:rPr lang="en-IN" altLang="en-US" sz="1750" dirty="0">
                <a:solidFill>
                  <a:srgbClr val="C9C9C0"/>
                </a:solidFill>
                <a:latin typeface="Calibri" panose="020F0502020204030204" charset="0"/>
                <a:ea typeface="Tomorrow" pitchFamily="34" charset="-122"/>
                <a:cs typeface="Calibri" panose="020F0502020204030204" charset="0"/>
              </a:rPr>
              <a:t>y</a:t>
            </a:r>
            <a:endParaRPr lang="en-IN" altLang="en-US" sz="1750" dirty="0">
              <a:solidFill>
                <a:srgbClr val="C9C9C0"/>
              </a:solidFill>
              <a:latin typeface="Calibri" panose="020F0502020204030204" charset="0"/>
              <a:ea typeface="Tomorrow" pitchFamily="34" charset="-122"/>
              <a:cs typeface="Calibri" panose="020F0502020204030204" charset="0"/>
            </a:endParaRPr>
          </a:p>
        </p:txBody>
      </p:sp>
      <p:sp>
        <p:nvSpPr>
          <p:cNvPr id="8" name="Text 3"/>
          <p:cNvSpPr/>
          <p:nvPr/>
        </p:nvSpPr>
        <p:spPr>
          <a:xfrm>
            <a:off x="833199" y="3139440"/>
            <a:ext cx="7477602" cy="1960880"/>
          </a:xfrm>
          <a:prstGeom prst="rect">
            <a:avLst/>
          </a:prstGeom>
          <a:noFill/>
        </p:spPr>
        <p:txBody>
          <a:bodyPr wrap="none" rtlCol="0" anchor="t"/>
          <a:lstStyle/>
          <a:p>
            <a:pPr algn="l">
              <a:lnSpc>
                <a:spcPts val="2800"/>
              </a:lnSpc>
              <a:buSzPct val="100000"/>
            </a:pPr>
            <a:r>
              <a:rPr lang="en-US" sz="2800" dirty="0">
                <a:solidFill>
                  <a:srgbClr val="C9C9C0"/>
                </a:solidFill>
                <a:latin typeface="Calibri" panose="020F0502020204030204" charset="0"/>
                <a:ea typeface="Tomorrow" pitchFamily="34" charset="-122"/>
                <a:cs typeface="Calibri" panose="020F0502020204030204" charset="0"/>
              </a:rPr>
              <a:t>Group-8</a:t>
            </a:r>
            <a:endParaRPr lang="en-US" sz="2800" dirty="0">
              <a:solidFill>
                <a:srgbClr val="C9C9C0"/>
              </a:solidFill>
              <a:latin typeface="Tomorrow" pitchFamily="34" charset="0"/>
              <a:ea typeface="Tomorrow" pitchFamily="34" charset="-122"/>
            </a:endParaRPr>
          </a:p>
          <a:p>
            <a:pPr algn="l">
              <a:lnSpc>
                <a:spcPts val="2800"/>
              </a:lnSpc>
              <a:buSzPct val="100000"/>
            </a:pPr>
            <a:endParaRPr lang="en-US" sz="3200" dirty="0">
              <a:solidFill>
                <a:srgbClr val="C9C9C0"/>
              </a:solidFill>
              <a:latin typeface="Tomorrow" pitchFamily="34" charset="0"/>
              <a:ea typeface="Tomorrow" pitchFamily="34" charset="-122"/>
            </a:endParaRPr>
          </a:p>
          <a:p>
            <a:pPr algn="l">
              <a:lnSpc>
                <a:spcPts val="2800"/>
              </a:lnSpc>
              <a:buSzPct val="100000"/>
            </a:pPr>
            <a:r>
              <a:rPr lang="en-US" dirty="0">
                <a:solidFill>
                  <a:srgbClr val="C9C9C0"/>
                </a:solidFill>
                <a:latin typeface="Tomorrow" pitchFamily="34" charset="0"/>
                <a:ea typeface="Tomorrow" pitchFamily="34" charset="-122"/>
              </a:rPr>
              <a:t>ASHISH ANAND           </a:t>
            </a:r>
            <a:r>
              <a:rPr lang="en-IN" altLang="en-US" dirty="0">
                <a:solidFill>
                  <a:srgbClr val="C9C9C0"/>
                </a:solidFill>
                <a:latin typeface="Tomorrow" pitchFamily="34" charset="0"/>
                <a:ea typeface="Tomorrow" pitchFamily="34" charset="-122"/>
              </a:rPr>
              <a:t>  </a:t>
            </a:r>
            <a:r>
              <a:rPr lang="en-US" dirty="0">
                <a:solidFill>
                  <a:srgbClr val="C9C9C0"/>
                </a:solidFill>
                <a:latin typeface="Tomorrow" pitchFamily="34" charset="0"/>
                <a:ea typeface="Tomorrow" pitchFamily="34" charset="-122"/>
              </a:rPr>
              <a:t>21051645</a:t>
            </a:r>
            <a:endParaRPr lang="en-US" dirty="0">
              <a:solidFill>
                <a:srgbClr val="C9C9C0"/>
              </a:solidFill>
              <a:latin typeface="Tomorrow" pitchFamily="34" charset="0"/>
              <a:ea typeface="Tomorrow" pitchFamily="34" charset="-122"/>
            </a:endParaRPr>
          </a:p>
          <a:p>
            <a:pPr algn="l">
              <a:lnSpc>
                <a:spcPts val="2800"/>
              </a:lnSpc>
              <a:buSzPct val="100000"/>
            </a:pPr>
            <a:r>
              <a:rPr lang="en-US" dirty="0">
                <a:solidFill>
                  <a:srgbClr val="C9C9C0"/>
                </a:solidFill>
                <a:latin typeface="Tomorrow" pitchFamily="34" charset="0"/>
                <a:ea typeface="Tomorrow" pitchFamily="34" charset="-122"/>
              </a:rPr>
              <a:t>PRATIK KUMAR SINGH      </a:t>
            </a:r>
            <a:r>
              <a:rPr lang="en-IN" altLang="en-US" dirty="0">
                <a:solidFill>
                  <a:srgbClr val="C9C9C0"/>
                </a:solidFill>
                <a:latin typeface="Tomorrow" pitchFamily="34" charset="0"/>
                <a:ea typeface="Tomorrow" pitchFamily="34" charset="-122"/>
              </a:rPr>
              <a:t> </a:t>
            </a:r>
            <a:r>
              <a:rPr lang="en-US" dirty="0">
                <a:solidFill>
                  <a:srgbClr val="C9C9C0"/>
                </a:solidFill>
                <a:latin typeface="Tomorrow" pitchFamily="34" charset="0"/>
                <a:ea typeface="Tomorrow" pitchFamily="34" charset="-122"/>
              </a:rPr>
              <a:t>21051669</a:t>
            </a:r>
            <a:endParaRPr lang="en-US" dirty="0">
              <a:solidFill>
                <a:srgbClr val="C9C9C0"/>
              </a:solidFill>
              <a:latin typeface="Tomorrow" pitchFamily="34" charset="0"/>
              <a:ea typeface="Tomorrow" pitchFamily="34" charset="-122"/>
            </a:endParaRPr>
          </a:p>
          <a:p>
            <a:pPr algn="l">
              <a:lnSpc>
                <a:spcPts val="2800"/>
              </a:lnSpc>
              <a:buSzPct val="100000"/>
            </a:pPr>
            <a:r>
              <a:rPr lang="en-US" dirty="0">
                <a:solidFill>
                  <a:srgbClr val="C9C9C0"/>
                </a:solidFill>
                <a:latin typeface="Tomorrow" pitchFamily="34" charset="0"/>
                <a:ea typeface="Tomorrow" pitchFamily="34" charset="-122"/>
              </a:rPr>
              <a:t>SHUBHAM AGARWAL       </a:t>
            </a:r>
            <a:r>
              <a:rPr lang="en-IN" altLang="en-US" dirty="0">
                <a:solidFill>
                  <a:srgbClr val="C9C9C0"/>
                </a:solidFill>
                <a:latin typeface="Tomorrow" pitchFamily="34" charset="0"/>
                <a:ea typeface="Tomorrow" pitchFamily="34" charset="-122"/>
              </a:rPr>
              <a:t>  </a:t>
            </a:r>
            <a:r>
              <a:rPr lang="en-US" dirty="0">
                <a:solidFill>
                  <a:srgbClr val="C9C9C0"/>
                </a:solidFill>
                <a:latin typeface="Tomorrow" pitchFamily="34" charset="0"/>
                <a:ea typeface="Tomorrow" pitchFamily="34" charset="-122"/>
              </a:rPr>
              <a:t>21052363</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1849120"/>
          </a:xfrm>
          <a:prstGeom prst="rect">
            <a:avLst/>
          </a:prstGeom>
        </p:spPr>
      </p:pic>
      <p:sp>
        <p:nvSpPr>
          <p:cNvPr id="5" name="Text 2"/>
          <p:cNvSpPr/>
          <p:nvPr/>
        </p:nvSpPr>
        <p:spPr>
          <a:xfrm>
            <a:off x="2037993" y="5156359"/>
            <a:ext cx="5554980" cy="694373"/>
          </a:xfrm>
          <a:prstGeom prst="rect">
            <a:avLst/>
          </a:prstGeom>
          <a:noFill/>
        </p:spPr>
        <p:txBody>
          <a:bodyPr wrap="none" rtlCol="0" anchor="t"/>
          <a:lstStyle/>
          <a:p>
            <a:pPr marL="0" indent="0">
              <a:lnSpc>
                <a:spcPts val="5470"/>
              </a:lnSpc>
              <a:buNone/>
            </a:pPr>
            <a:endParaRPr lang="en-US" sz="4375" dirty="0">
              <a:latin typeface="Calibri" panose="020F0502020204030204" charset="0"/>
              <a:cs typeface="Calibri" panose="020F0502020204030204" charset="0"/>
            </a:endParaRPr>
          </a:p>
        </p:txBody>
      </p:sp>
      <p:sp>
        <p:nvSpPr>
          <p:cNvPr id="7" name="TextBox 6"/>
          <p:cNvSpPr txBox="1"/>
          <p:nvPr/>
        </p:nvSpPr>
        <p:spPr>
          <a:xfrm>
            <a:off x="230247" y="324395"/>
            <a:ext cx="7084953" cy="1200329"/>
          </a:xfrm>
          <a:prstGeom prst="rect">
            <a:avLst/>
          </a:prstGeom>
          <a:noFill/>
        </p:spPr>
        <p:txBody>
          <a:bodyPr wrap="none" rtlCol="0">
            <a:spAutoFit/>
          </a:bodyPr>
          <a:lstStyle/>
          <a:p>
            <a:r>
              <a:rPr lang="en-IN" sz="7200" dirty="0">
                <a:solidFill>
                  <a:schemeClr val="bg1">
                    <a:lumMod val="85000"/>
                  </a:schemeClr>
                </a:solidFill>
                <a:latin typeface="Calibri" panose="020F0502020204030204" charset="0"/>
                <a:cs typeface="Calibri" panose="020F0502020204030204" charset="0"/>
              </a:rPr>
              <a:t>IMPLEMENTATION</a:t>
            </a:r>
            <a:endParaRPr lang="en-IN" sz="7200" dirty="0">
              <a:solidFill>
                <a:schemeClr val="bg1">
                  <a:lumMod val="85000"/>
                </a:schemeClr>
              </a:solidFill>
              <a:latin typeface="Calibri" panose="020F0502020204030204" charset="0"/>
              <a:cs typeface="Calibri" panose="020F0502020204030204" charset="0"/>
            </a:endParaRPr>
          </a:p>
        </p:txBody>
      </p:sp>
      <p:sp>
        <p:nvSpPr>
          <p:cNvPr id="8" name="TextBox 7"/>
          <p:cNvSpPr txBox="1"/>
          <p:nvPr/>
        </p:nvSpPr>
        <p:spPr>
          <a:xfrm>
            <a:off x="230247" y="2071578"/>
            <a:ext cx="13868399" cy="3693319"/>
          </a:xfrm>
          <a:prstGeom prst="rect">
            <a:avLst/>
          </a:prstGeom>
          <a:noFill/>
        </p:spPr>
        <p:txBody>
          <a:bodyPr wrap="square" rtlCol="0">
            <a:spAutoFit/>
          </a:bodyPr>
          <a:lstStyle/>
          <a:p>
            <a:pPr marL="635" indent="-1905">
              <a:tabLst>
                <a:tab pos="444500" algn="l"/>
              </a:tabLst>
            </a:pP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4.1	Methodology OR Proposal</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tabLst>
                <a:tab pos="444500" algn="l"/>
              </a:tabLst>
            </a:pP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lgn="just">
              <a:tabLst>
                <a:tab pos="444500" algn="l"/>
              </a:tabLst>
            </a:pP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The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UjiIndoorLoc</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An indoor localization dataset was selected for indoor localization because it best suited the needs of our project. Different features such as RSSI values from various WAPs,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UserIDs</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PhoneIDs</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Latitude, Longitude,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FloorIDs</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BuildingIDs</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SpaceIDs</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and Relative Positions were represented. All the features are visualized using various graphs and pie charts for better analysis. The important features were selected and other irrelevant features were dropped. The RSSI values and the Latitude and Longitude were normalized using the MIN-MAX Algorithm.</a:t>
            </a:r>
            <a:endPar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lgn="just">
              <a:tabLst>
                <a:tab pos="444500" algn="l"/>
              </a:tabLst>
            </a:pPr>
            <a:endParaRPr lang="en-US"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635" indent="-1905">
              <a:tabLst>
                <a:tab pos="444500" algn="l"/>
              </a:tabLst>
            </a:pP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4.2 Testing OR Verification Plan</a:t>
            </a:r>
            <a:endPar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tabLst>
                <a:tab pos="444500" algn="l"/>
              </a:tabLst>
            </a:pPr>
            <a:endParaRPr lang="en-US"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635" indent="-1905">
              <a:tabLst>
                <a:tab pos="444500" algn="l"/>
              </a:tabLst>
            </a:pP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Various Machine Learning models were used for Regression and Classification.</a:t>
            </a:r>
            <a:endPar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REGRESSION:-</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endParaRPr lang="en-IN" dirty="0">
              <a:solidFill>
                <a:schemeClr val="bg1">
                  <a:lumMod val="85000"/>
                </a:schemeClr>
              </a:solidFill>
              <a:latin typeface="Calibri" panose="020F0502020204030204" charset="0"/>
              <a:cs typeface="Calibri" panose="020F0502020204030204" charset="0"/>
            </a:endParaRPr>
          </a:p>
          <a:p>
            <a:pPr marL="635" indent="-1905">
              <a:tabLst>
                <a:tab pos="444500" algn="l"/>
              </a:tabLst>
            </a:pP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p:txBody>
      </p:sp>
      <p:graphicFrame>
        <p:nvGraphicFramePr>
          <p:cNvPr id="16" name="Table 15"/>
          <p:cNvGraphicFramePr>
            <a:graphicFrameLocks noGrp="1"/>
          </p:cNvGraphicFramePr>
          <p:nvPr/>
        </p:nvGraphicFramePr>
        <p:xfrm>
          <a:off x="349250" y="5203263"/>
          <a:ext cx="7585710" cy="2386257"/>
        </p:xfrm>
        <a:graphic>
          <a:graphicData uri="http://schemas.openxmlformats.org/drawingml/2006/table">
            <a:tbl>
              <a:tblPr>
                <a:tableStyleId>{5C22544A-7EE6-4342-B048-85BDC9FD1C3A}</a:tableStyleId>
              </a:tblPr>
              <a:tblGrid>
                <a:gridCol w="801742"/>
                <a:gridCol w="1837839"/>
                <a:gridCol w="2392890"/>
                <a:gridCol w="2553239"/>
              </a:tblGrid>
              <a:tr h="293119">
                <a:tc>
                  <a:txBody>
                    <a:bodyPr/>
                    <a:lstStyle/>
                    <a:p>
                      <a:pPr marL="635" indent="-1905" algn="l"/>
                      <a:r>
                        <a:rPr lang="en-US" sz="1350">
                          <a:effectLst/>
                          <a:latin typeface="Calibri" panose="020F0502020204030204" charset="0"/>
                          <a:cs typeface="Calibri" panose="020F0502020204030204" charset="0"/>
                        </a:rPr>
                        <a:t>SLNO.</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         ML Models</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     MSE of Latitude</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     MSE Longitude</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93119">
                <a:tc>
                  <a:txBody>
                    <a:bodyPr/>
                    <a:lstStyle/>
                    <a:p>
                      <a:pPr marL="635" indent="-1905" algn="l"/>
                      <a:r>
                        <a:rPr lang="en-US" sz="1350">
                          <a:effectLst/>
                          <a:latin typeface="Calibri" panose="020F0502020204030204" charset="0"/>
                          <a:cs typeface="Calibri" panose="020F0502020204030204" charset="0"/>
                        </a:rPr>
                        <a:t> 01</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Linear Regression</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 8.957931120702725e+16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2.2303023073268596e+16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93119">
                <a:tc>
                  <a:txBody>
                    <a:bodyPr/>
                    <a:lstStyle/>
                    <a:p>
                      <a:pPr marL="635" indent="-1905" algn="l"/>
                      <a:r>
                        <a:rPr lang="en-US" sz="1350">
                          <a:effectLst/>
                          <a:latin typeface="Calibri" panose="020F0502020204030204" charset="0"/>
                          <a:cs typeface="Calibri" panose="020F0502020204030204" charset="0"/>
                        </a:rPr>
                        <a:t> 02</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Random Forest</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dirty="0">
                          <a:effectLst/>
                          <a:latin typeface="Calibri" panose="020F0502020204030204" charset="0"/>
                          <a:cs typeface="Calibri" panose="020F0502020204030204" charset="0"/>
                        </a:rPr>
                        <a:t>0.002823285801223364</a:t>
                      </a:r>
                      <a:endParaRPr lang="en-US" sz="1350" dirty="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0.0013306212183854106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93119">
                <a:tc>
                  <a:txBody>
                    <a:bodyPr/>
                    <a:lstStyle/>
                    <a:p>
                      <a:pPr marL="635" indent="-1905" algn="l"/>
                      <a:r>
                        <a:rPr lang="en-US" sz="1350">
                          <a:effectLst/>
                          <a:latin typeface="Calibri" panose="020F0502020204030204" charset="0"/>
                          <a:cs typeface="Calibri" panose="020F0502020204030204" charset="0"/>
                        </a:rPr>
                        <a:t> 03</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SVM</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0.004846882951790429</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0.005550234140687514</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93119">
                <a:tc>
                  <a:txBody>
                    <a:bodyPr/>
                    <a:lstStyle/>
                    <a:p>
                      <a:pPr marL="635" indent="-1905" algn="l"/>
                      <a:r>
                        <a:rPr lang="en-US" sz="1350">
                          <a:effectLst/>
                          <a:latin typeface="Calibri" panose="020F0502020204030204" charset="0"/>
                          <a:cs typeface="Calibri" panose="020F0502020204030204" charset="0"/>
                        </a:rPr>
                        <a:t> 04</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KNN</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0.0034299478162809626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dirty="0">
                          <a:effectLst/>
                          <a:latin typeface="Calibri" panose="020F0502020204030204" charset="0"/>
                          <a:cs typeface="Calibri" panose="020F0502020204030204" charset="0"/>
                        </a:rPr>
                        <a:t>0.0035724823482214357</a:t>
                      </a:r>
                      <a:endParaRPr lang="en-US" sz="1350" dirty="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0">
                <a:tc>
                  <a:txBody>
                    <a:bodyPr/>
                    <a:lstStyle/>
                    <a:p>
                      <a:pPr indent="-635" algn="l"/>
                      <a:r>
                        <a:rPr lang="en-US" sz="100">
                          <a:effectLst/>
                          <a:latin typeface="Calibri" panose="020F0502020204030204" charset="0"/>
                          <a:cs typeface="Calibri" panose="020F0502020204030204" charset="0"/>
                        </a:rPr>
                        <a:t> </a:t>
                      </a:r>
                      <a:endParaRPr lang="en-US" sz="10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00">
                          <a:effectLst/>
                          <a:latin typeface="Calibri" panose="020F0502020204030204" charset="0"/>
                          <a:cs typeface="Calibri" panose="020F0502020204030204" charset="0"/>
                        </a:rPr>
                        <a:t> </a:t>
                      </a:r>
                      <a:endParaRPr lang="en-US" sz="10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00">
                          <a:effectLst/>
                          <a:latin typeface="Calibri" panose="020F0502020204030204" charset="0"/>
                          <a:cs typeface="Calibri" panose="020F0502020204030204" charset="0"/>
                        </a:rPr>
                        <a:t> </a:t>
                      </a:r>
                      <a:endParaRPr lang="en-US" sz="10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00">
                          <a:effectLst/>
                          <a:latin typeface="Calibri" panose="020F0502020204030204" charset="0"/>
                          <a:cs typeface="Calibri" panose="020F0502020204030204" charset="0"/>
                        </a:rPr>
                        <a:t> </a:t>
                      </a:r>
                      <a:endParaRPr lang="en-US" sz="10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64522">
                <a:tc>
                  <a:txBody>
                    <a:bodyPr/>
                    <a:lstStyle/>
                    <a:p>
                      <a:pPr marL="635" indent="-1905" algn="l"/>
                      <a:r>
                        <a:rPr lang="en-US" sz="1350">
                          <a:effectLst/>
                          <a:latin typeface="Calibri" panose="020F0502020204030204" charset="0"/>
                          <a:cs typeface="Calibri" panose="020F0502020204030204" charset="0"/>
                        </a:rPr>
                        <a:t> 05</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Gradient Boost</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0.006387203718657975</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0.007431012843188413</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0">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64522">
                <a:tc>
                  <a:txBody>
                    <a:bodyPr/>
                    <a:lstStyle/>
                    <a:p>
                      <a:pPr marL="635" indent="-1905" algn="l"/>
                      <a:r>
                        <a:rPr lang="en-US" sz="1350">
                          <a:effectLst/>
                          <a:latin typeface="Calibri" panose="020F0502020204030204" charset="0"/>
                          <a:cs typeface="Calibri" panose="020F0502020204030204" charset="0"/>
                        </a:rPr>
                        <a:t> 06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XG Boost</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0.007104353236283542</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0.008673913655972837</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0">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264522">
                <a:tc>
                  <a:txBody>
                    <a:bodyPr/>
                    <a:lstStyle/>
                    <a:p>
                      <a:pPr marL="635" indent="-1905" algn="l"/>
                      <a:r>
                        <a:rPr lang="en-US" sz="1350">
                          <a:effectLst/>
                          <a:latin typeface="Calibri" panose="020F0502020204030204" charset="0"/>
                          <a:cs typeface="Calibri" panose="020F0502020204030204" charset="0"/>
                        </a:rPr>
                        <a:t> 07</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ADA Boost</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0.02204784986587881</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marL="635" indent="-1905" algn="l"/>
                      <a:r>
                        <a:rPr lang="en-US" sz="1350">
                          <a:effectLst/>
                          <a:latin typeface="Calibri" panose="020F0502020204030204" charset="0"/>
                          <a:cs typeface="Calibri" panose="020F0502020204030204" charset="0"/>
                        </a:rPr>
                        <a:t>0.033680546231124736</a:t>
                      </a:r>
                      <a:endParaRPr lang="en-US" sz="1350">
                        <a:effectLst/>
                        <a:latin typeface="Calibri" panose="020F0502020204030204" charset="0"/>
                        <a:ea typeface="Times New Roman" panose="02020603050405020304" pitchFamily="18" charset="0"/>
                        <a:cs typeface="Calibri" panose="020F0502020204030204" charset="0"/>
                      </a:endParaRPr>
                    </a:p>
                  </a:txBody>
                  <a:tcPr marL="68580" marR="68580" marT="0" marB="0"/>
                </a:tc>
              </a:tr>
              <a:tr h="0">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a:effectLst/>
                          <a:latin typeface="Calibri" panose="020F0502020204030204" charset="0"/>
                          <a:cs typeface="Calibri" panose="020F0502020204030204" charset="0"/>
                        </a:rPr>
                        <a:t> </a:t>
                      </a:r>
                      <a:endParaRPr lang="en-US" sz="150">
                        <a:effectLst/>
                        <a:latin typeface="Calibri" panose="020F0502020204030204" charset="0"/>
                        <a:ea typeface="Times New Roman" panose="02020603050405020304" pitchFamily="18" charset="0"/>
                        <a:cs typeface="Calibri" panose="020F0502020204030204" charset="0"/>
                      </a:endParaRPr>
                    </a:p>
                  </a:txBody>
                  <a:tcPr marL="68580" marR="68580" marT="0" marB="0"/>
                </a:tc>
                <a:tc>
                  <a:txBody>
                    <a:bodyPr/>
                    <a:lstStyle/>
                    <a:p>
                      <a:pPr indent="-635" algn="l"/>
                      <a:r>
                        <a:rPr lang="en-US" sz="150" dirty="0">
                          <a:effectLst/>
                          <a:latin typeface="Calibri" panose="020F0502020204030204" charset="0"/>
                          <a:cs typeface="Calibri" panose="020F0502020204030204" charset="0"/>
                        </a:rPr>
                        <a:t> </a:t>
                      </a:r>
                      <a:endParaRPr lang="en-US" sz="150" dirty="0">
                        <a:effectLst/>
                        <a:latin typeface="Calibri" panose="020F0502020204030204" charset="0"/>
                        <a:ea typeface="Times New Roman" panose="02020603050405020304" pitchFamily="18" charset="0"/>
                        <a:cs typeface="Calibri" panose="020F0502020204030204" charset="0"/>
                      </a:endParaRPr>
                    </a:p>
                  </a:txBody>
                  <a:tcPr marL="68580" marR="68580" marT="0" marB="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sp>
        <p:nvSpPr>
          <p:cNvPr id="5" name="Text 2"/>
          <p:cNvSpPr/>
          <p:nvPr/>
        </p:nvSpPr>
        <p:spPr>
          <a:xfrm>
            <a:off x="6319599" y="3767614"/>
            <a:ext cx="5554980" cy="694373"/>
          </a:xfrm>
          <a:prstGeom prst="rect">
            <a:avLst/>
          </a:prstGeom>
          <a:noFill/>
        </p:spPr>
        <p:txBody>
          <a:bodyPr wrap="none" rtlCol="0" anchor="t"/>
          <a:lstStyle/>
          <a:p>
            <a:pPr marL="0" indent="0">
              <a:lnSpc>
                <a:spcPts val="5470"/>
              </a:lnSpc>
              <a:buNone/>
            </a:pPr>
            <a:endParaRPr lang="en-US" sz="4375" dirty="0"/>
          </a:p>
        </p:txBody>
      </p:sp>
      <p:sp>
        <p:nvSpPr>
          <p:cNvPr id="11" name="TextBox 10"/>
          <p:cNvSpPr txBox="1"/>
          <p:nvPr/>
        </p:nvSpPr>
        <p:spPr>
          <a:xfrm>
            <a:off x="365760" y="589280"/>
            <a:ext cx="3109121" cy="369332"/>
          </a:xfrm>
          <a:prstGeom prst="rect">
            <a:avLst/>
          </a:prstGeom>
          <a:noFill/>
        </p:spPr>
        <p:txBody>
          <a:bodyPr wrap="none" rtlCol="0">
            <a:spAutoFit/>
          </a:bodyPr>
          <a:lstStyle/>
          <a:p>
            <a:pPr marL="635" indent="-1905">
              <a:tabLst>
                <a:tab pos="444500" algn="l"/>
              </a:tabLst>
            </a:pPr>
            <a:r>
              <a:rPr lang="en-US" sz="1800" dirty="0">
                <a:solidFill>
                  <a:schemeClr val="bg1">
                    <a:lumMod val="85000"/>
                  </a:schemeClr>
                </a:solidFill>
                <a:effectLst/>
                <a:latin typeface="Tomorrow"/>
                <a:ea typeface="Times New Roman" panose="02020603050405020304" pitchFamily="18" charset="0"/>
              </a:rPr>
              <a:t>CLASSIFICATION OF BUILDING:-</a:t>
            </a:r>
            <a:endParaRPr lang="en-IN" sz="1800" dirty="0">
              <a:solidFill>
                <a:schemeClr val="bg1">
                  <a:lumMod val="85000"/>
                </a:schemeClr>
              </a:solidFill>
              <a:effectLst/>
              <a:latin typeface="Tomorrow"/>
              <a:ea typeface="Times New Roman" panose="02020603050405020304" pitchFamily="18" charset="0"/>
            </a:endParaRPr>
          </a:p>
        </p:txBody>
      </p:sp>
      <p:graphicFrame>
        <p:nvGraphicFramePr>
          <p:cNvPr id="12" name="Table 11"/>
          <p:cNvGraphicFramePr>
            <a:graphicFrameLocks noGrp="1"/>
          </p:cNvGraphicFramePr>
          <p:nvPr/>
        </p:nvGraphicFramePr>
        <p:xfrm>
          <a:off x="365759" y="1132523"/>
          <a:ext cx="6187442" cy="2093595"/>
        </p:xfrm>
        <a:graphic>
          <a:graphicData uri="http://schemas.openxmlformats.org/drawingml/2006/table">
            <a:tbl>
              <a:tblPr>
                <a:tableStyleId>{5C22544A-7EE6-4342-B048-85BDC9FD1C3A}</a:tableStyleId>
              </a:tblPr>
              <a:tblGrid>
                <a:gridCol w="620715"/>
                <a:gridCol w="1566565"/>
                <a:gridCol w="1034525"/>
                <a:gridCol w="916293"/>
                <a:gridCol w="975409"/>
                <a:gridCol w="1073935"/>
              </a:tblGrid>
              <a:tr h="234315">
                <a:tc>
                  <a:txBody>
                    <a:bodyPr/>
                    <a:lstStyle/>
                    <a:p>
                      <a:pPr marL="635" indent="-1905" algn="l"/>
                      <a:r>
                        <a:rPr lang="en-US" sz="1350">
                          <a:effectLst/>
                        </a:rPr>
                        <a:t>SLNO.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ML Models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Precision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Recall</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Accuracy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F1-Score</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Logistic Regression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Random Forest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Gradient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XG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ADA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0.99</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Guass Naive Bayes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1.00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1.00</a:t>
                      </a:r>
                      <a:endParaRPr lang="en-IN" sz="1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13" name="TextBox 12"/>
          <p:cNvSpPr txBox="1"/>
          <p:nvPr/>
        </p:nvSpPr>
        <p:spPr>
          <a:xfrm>
            <a:off x="365760" y="3767614"/>
            <a:ext cx="2863284" cy="646331"/>
          </a:xfrm>
          <a:prstGeom prst="rect">
            <a:avLst/>
          </a:prstGeom>
          <a:noFill/>
        </p:spPr>
        <p:txBody>
          <a:bodyPr wrap="none" rtlCol="0">
            <a:spAutoFit/>
          </a:bodyPr>
          <a:lstStyle/>
          <a:p>
            <a:r>
              <a:rPr lang="en-US" sz="1800" dirty="0">
                <a:solidFill>
                  <a:schemeClr val="bg1">
                    <a:lumMod val="85000"/>
                  </a:schemeClr>
                </a:solidFill>
                <a:effectLst/>
                <a:latin typeface="Tomorrow"/>
                <a:ea typeface="Times New Roman" panose="02020603050405020304" pitchFamily="18" charset="0"/>
              </a:rPr>
              <a:t>CLASSIFICATION OF FLOOR :-</a:t>
            </a:r>
            <a:endParaRPr lang="en-IN" sz="1800" dirty="0">
              <a:solidFill>
                <a:schemeClr val="bg1">
                  <a:lumMod val="85000"/>
                </a:schemeClr>
              </a:solidFill>
              <a:effectLst/>
              <a:latin typeface="Tomorrow"/>
              <a:ea typeface="Times New Roman" panose="02020603050405020304" pitchFamily="18" charset="0"/>
            </a:endParaRPr>
          </a:p>
          <a:p>
            <a:endParaRPr lang="en-IN" dirty="0">
              <a:solidFill>
                <a:schemeClr val="bg1">
                  <a:lumMod val="85000"/>
                </a:schemeClr>
              </a:solidFill>
              <a:latin typeface="Tomorrow"/>
            </a:endParaRPr>
          </a:p>
        </p:txBody>
      </p:sp>
      <p:graphicFrame>
        <p:nvGraphicFramePr>
          <p:cNvPr id="14" name="Table 13"/>
          <p:cNvGraphicFramePr>
            <a:graphicFrameLocks noGrp="1"/>
          </p:cNvGraphicFramePr>
          <p:nvPr/>
        </p:nvGraphicFramePr>
        <p:xfrm>
          <a:off x="375921" y="4344631"/>
          <a:ext cx="6177279" cy="2093595"/>
        </p:xfrm>
        <a:graphic>
          <a:graphicData uri="http://schemas.openxmlformats.org/drawingml/2006/table">
            <a:tbl>
              <a:tblPr>
                <a:tableStyleId>{5C22544A-7EE6-4342-B048-85BDC9FD1C3A}</a:tableStyleId>
              </a:tblPr>
              <a:tblGrid>
                <a:gridCol w="619695"/>
                <a:gridCol w="1563993"/>
                <a:gridCol w="1032825"/>
                <a:gridCol w="914788"/>
                <a:gridCol w="973807"/>
                <a:gridCol w="1072171"/>
              </a:tblGrid>
              <a:tr h="234315">
                <a:tc>
                  <a:txBody>
                    <a:bodyPr/>
                    <a:lstStyle/>
                    <a:p>
                      <a:pPr marL="635" indent="-1905" algn="l"/>
                      <a:r>
                        <a:rPr lang="en-US" sz="1350">
                          <a:effectLst/>
                        </a:rPr>
                        <a:t>SLNO.</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ML Models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Precision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Recall</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Accuracy</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F1-Score</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Logistic Regression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0.88</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Random Forest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SVM</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r>
              <a:tr h="234315">
                <a:tc>
                  <a:txBody>
                    <a:bodyPr/>
                    <a:lstStyle/>
                    <a:p>
                      <a:pPr marL="635" indent="-1905" algn="l"/>
                      <a:r>
                        <a:rPr lang="en-US" sz="1350">
                          <a:effectLst/>
                        </a:rPr>
                        <a:t> 04</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KNN</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0.83</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0.82</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0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05</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Gradient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 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0.90</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06</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XG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0.91</a:t>
                      </a:r>
                      <a:endParaRPr lang="en-IN" sz="1000">
                        <a:effectLst/>
                        <a:latin typeface="Times New Roman" panose="02020603050405020304" pitchFamily="18" charset="0"/>
                        <a:ea typeface="Times New Roman" panose="02020603050405020304" pitchFamily="18" charset="0"/>
                      </a:endParaRPr>
                    </a:p>
                  </a:txBody>
                  <a:tcPr marL="68580" marR="68580" marT="0" marB="0"/>
                </a:tc>
              </a:tr>
              <a:tr h="0">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indent="-635" algn="l"/>
                      <a:r>
                        <a:rPr lang="en-US" sz="150">
                          <a:effectLst/>
                        </a:rPr>
                        <a:t> </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 07</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ADA Boost</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0.50</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0.52</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0.58</a:t>
                      </a:r>
                      <a:endParaRPr lang="en-IN" sz="1000">
                        <a:effectLst/>
                        <a:latin typeface="Times New Roman" panose="02020603050405020304" pitchFamily="18" charset="0"/>
                        <a:ea typeface="Times New Roman" panose="02020603050405020304" pitchFamily="18" charset="0"/>
                      </a:endParaRPr>
                    </a:p>
                  </a:txBody>
                  <a:tcPr marL="68580" marR="68580" marT="0" marB="0"/>
                </a:tc>
              </a:tr>
              <a:tr h="211455">
                <a:tc>
                  <a:txBody>
                    <a:bodyPr/>
                    <a:lstStyle/>
                    <a:p>
                      <a:pPr marL="635" indent="-1905" algn="l"/>
                      <a:r>
                        <a:rPr lang="en-US" sz="1350">
                          <a:effectLst/>
                        </a:rPr>
                        <a:t>08</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Guass Naive Bayes</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0.49</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a:effectLst/>
                        </a:rPr>
                        <a:t>0.41</a:t>
                      </a:r>
                      <a:endParaRPr lang="en-IN" sz="1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635" indent="-1905" algn="l"/>
                      <a:r>
                        <a:rPr lang="en-US" sz="1350" dirty="0">
                          <a:effectLst/>
                        </a:rPr>
                        <a:t>0.41</a:t>
                      </a:r>
                      <a:endParaRPr lang="en-IN" sz="1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p:spPr>
      </p:sp>
      <p:sp>
        <p:nvSpPr>
          <p:cNvPr id="6" name="Text 3"/>
          <p:cNvSpPr/>
          <p:nvPr/>
        </p:nvSpPr>
        <p:spPr>
          <a:xfrm>
            <a:off x="2037993" y="3767614"/>
            <a:ext cx="5554980" cy="694373"/>
          </a:xfrm>
          <a:prstGeom prst="rect">
            <a:avLst/>
          </a:prstGeom>
          <a:noFill/>
        </p:spPr>
        <p:txBody>
          <a:bodyPr wrap="none" rtlCol="0" anchor="t"/>
          <a:lstStyle/>
          <a:p>
            <a:pPr marL="0" indent="0">
              <a:lnSpc>
                <a:spcPts val="5470"/>
              </a:lnSpc>
              <a:buNone/>
            </a:pPr>
            <a:endParaRPr lang="en-US" sz="4375" dirty="0">
              <a:latin typeface="Calibri" panose="020F0502020204030204" charset="0"/>
              <a:cs typeface="Calibri" panose="020F0502020204030204" charset="0"/>
            </a:endParaRPr>
          </a:p>
        </p:txBody>
      </p:sp>
      <p:pic>
        <p:nvPicPr>
          <p:cNvPr id="8" name="Image 0" descr="preencoded.png"/>
          <p:cNvPicPr>
            <a:picLocks noChangeAspect="1"/>
          </p:cNvPicPr>
          <p:nvPr/>
        </p:nvPicPr>
        <p:blipFill>
          <a:blip r:embed="rId2"/>
          <a:stretch>
            <a:fillRect/>
          </a:stretch>
        </p:blipFill>
        <p:spPr>
          <a:xfrm>
            <a:off x="0" y="0"/>
            <a:ext cx="14630400" cy="1849120"/>
          </a:xfrm>
          <a:prstGeom prst="rect">
            <a:avLst/>
          </a:prstGeom>
        </p:spPr>
      </p:pic>
      <p:sp>
        <p:nvSpPr>
          <p:cNvPr id="9" name="TextBox 8"/>
          <p:cNvSpPr txBox="1"/>
          <p:nvPr/>
        </p:nvSpPr>
        <p:spPr>
          <a:xfrm>
            <a:off x="230247" y="324395"/>
            <a:ext cx="5194242" cy="1200329"/>
          </a:xfrm>
          <a:prstGeom prst="rect">
            <a:avLst/>
          </a:prstGeom>
          <a:noFill/>
        </p:spPr>
        <p:txBody>
          <a:bodyPr wrap="none" rtlCol="0">
            <a:spAutoFit/>
          </a:bodyPr>
          <a:lstStyle/>
          <a:p>
            <a:r>
              <a:rPr lang="en-IN" sz="7200" dirty="0">
                <a:solidFill>
                  <a:schemeClr val="bg1">
                    <a:lumMod val="85000"/>
                  </a:schemeClr>
                </a:solidFill>
                <a:latin typeface="Calibri" panose="020F0502020204030204" charset="0"/>
                <a:cs typeface="Calibri" panose="020F0502020204030204" charset="0"/>
              </a:rPr>
              <a:t>CONCLUSION</a:t>
            </a:r>
            <a:endParaRPr lang="en-IN" sz="7200" dirty="0">
              <a:solidFill>
                <a:schemeClr val="bg1">
                  <a:lumMod val="85000"/>
                </a:schemeClr>
              </a:solidFill>
              <a:latin typeface="Calibri" panose="020F0502020204030204" charset="0"/>
              <a:cs typeface="Calibri" panose="020F0502020204030204" charset="0"/>
            </a:endParaRPr>
          </a:p>
        </p:txBody>
      </p:sp>
      <p:sp>
        <p:nvSpPr>
          <p:cNvPr id="10" name="TextBox 9"/>
          <p:cNvSpPr txBox="1"/>
          <p:nvPr/>
        </p:nvSpPr>
        <p:spPr>
          <a:xfrm>
            <a:off x="375920" y="2214880"/>
            <a:ext cx="13014960" cy="2585323"/>
          </a:xfrm>
          <a:prstGeom prst="rect">
            <a:avLst/>
          </a:prstGeom>
          <a:noFill/>
        </p:spPr>
        <p:txBody>
          <a:bodyPr wrap="square" rtlCol="0">
            <a:spAutoFit/>
          </a:bodyPr>
          <a:lstStyle/>
          <a:p>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Machine learning (ML) has great potential to transform navigation and spatial awareness in enclosed spaces when used in indoor localization projects. These projects provide advanced methods for precisely locating objects or people inside buildings by combining various machine-learning algorithms and approaches. With the use of data gathered from several sources, including Bluetooth beacons, Wi-Fi signals, and sensor data, machine learning algorithms can efficiently identify patterns and correlations that facilitate accurate localization. Moreover, ML adoption makes it easier for localization systems to be continuously improved and adjusted, guaranteeing reliable performance in dynamic indoor environments. Therefore, ML-powered indoor localization projects not only improve user experiences but also open up new application avenues for many industries, ushering in a new era of indoor navigation and spatial intelligence.</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endParaRPr lang="en-IN" dirty="0">
              <a:solidFill>
                <a:schemeClr val="bg1">
                  <a:lumMod val="85000"/>
                </a:schemeClr>
              </a:solidFill>
              <a:latin typeface="Calibri" panose="020F0502020204030204" charset="0"/>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sp>
        <p:nvSpPr>
          <p:cNvPr id="4" name="Text 2"/>
          <p:cNvSpPr/>
          <p:nvPr/>
        </p:nvSpPr>
        <p:spPr>
          <a:xfrm>
            <a:off x="2037993" y="1443395"/>
            <a:ext cx="9071848" cy="694373"/>
          </a:xfrm>
          <a:prstGeom prst="rect">
            <a:avLst/>
          </a:prstGeom>
          <a:noFill/>
        </p:spPr>
        <p:txBody>
          <a:bodyPr wrap="none" rtlCol="0" anchor="t"/>
          <a:lstStyle/>
          <a:p>
            <a:pPr marL="0" indent="0">
              <a:lnSpc>
                <a:spcPts val="5470"/>
              </a:lnSpc>
              <a:buNone/>
            </a:pPr>
            <a:r>
              <a:rPr lang="en-US" sz="4375" b="1" dirty="0">
                <a:solidFill>
                  <a:srgbClr val="EDEDE8"/>
                </a:solidFill>
                <a:latin typeface="Calibri" panose="020F0502020204030204" charset="0"/>
                <a:ea typeface="Tomorrow" pitchFamily="34" charset="-122"/>
                <a:cs typeface="Calibri" panose="020F0502020204030204" charset="0"/>
              </a:rPr>
              <a:t>Future Trends and Opportunities</a:t>
            </a:r>
            <a:endParaRPr lang="en-US" sz="4375" b="1" dirty="0">
              <a:solidFill>
                <a:srgbClr val="EDEDE8"/>
              </a:solidFill>
              <a:latin typeface="Calibri" panose="020F0502020204030204" charset="0"/>
              <a:ea typeface="Tomorrow" pitchFamily="34" charset="-122"/>
              <a:cs typeface="Calibri" panose="020F0502020204030204" charset="0"/>
            </a:endParaRPr>
          </a:p>
        </p:txBody>
      </p:sp>
      <p:sp>
        <p:nvSpPr>
          <p:cNvPr id="5" name="Shape 3"/>
          <p:cNvSpPr/>
          <p:nvPr/>
        </p:nvSpPr>
        <p:spPr>
          <a:xfrm>
            <a:off x="2037993" y="2582108"/>
            <a:ext cx="5166122" cy="1990963"/>
          </a:xfrm>
          <a:prstGeom prst="roundRect">
            <a:avLst>
              <a:gd name="adj" fmla="val 6696"/>
            </a:avLst>
          </a:prstGeom>
          <a:solidFill>
            <a:srgbClr val="0B0B0A"/>
          </a:solidFill>
        </p:spPr>
      </p:sp>
      <p:sp>
        <p:nvSpPr>
          <p:cNvPr id="6" name="Text 4"/>
          <p:cNvSpPr/>
          <p:nvPr/>
        </p:nvSpPr>
        <p:spPr>
          <a:xfrm>
            <a:off x="2260163" y="2804279"/>
            <a:ext cx="3551753"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5G and Cellular Networks</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7" name="Text 5"/>
          <p:cNvSpPr/>
          <p:nvPr/>
        </p:nvSpPr>
        <p:spPr>
          <a:xfrm>
            <a:off x="2260163" y="3284696"/>
            <a:ext cx="4721781" cy="1066205"/>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The rise of 5G and advanced cellular technologies will enhance indoor localization accuracy and coverage.</a:t>
            </a:r>
            <a:endParaRPr lang="en-US" sz="1750" dirty="0">
              <a:solidFill>
                <a:srgbClr val="C9C9C0"/>
              </a:solidFill>
              <a:latin typeface="Calibri" panose="020F0502020204030204" charset="0"/>
              <a:ea typeface="Tomorrow" pitchFamily="34" charset="-122"/>
              <a:cs typeface="Calibri" panose="020F0502020204030204" charset="0"/>
            </a:endParaRPr>
          </a:p>
        </p:txBody>
      </p:sp>
      <p:sp>
        <p:nvSpPr>
          <p:cNvPr id="8" name="Shape 6"/>
          <p:cNvSpPr/>
          <p:nvPr/>
        </p:nvSpPr>
        <p:spPr>
          <a:xfrm>
            <a:off x="7426285" y="2582108"/>
            <a:ext cx="5166122" cy="1990963"/>
          </a:xfrm>
          <a:prstGeom prst="roundRect">
            <a:avLst>
              <a:gd name="adj" fmla="val 6696"/>
            </a:avLst>
          </a:prstGeom>
          <a:solidFill>
            <a:srgbClr val="0B0B0A"/>
          </a:solidFill>
        </p:spPr>
      </p:sp>
      <p:sp>
        <p:nvSpPr>
          <p:cNvPr id="9" name="Text 7"/>
          <p:cNvSpPr/>
          <p:nvPr/>
        </p:nvSpPr>
        <p:spPr>
          <a:xfrm>
            <a:off x="7648456" y="2804279"/>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Augmented Reality</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0" name="Text 8"/>
          <p:cNvSpPr/>
          <p:nvPr/>
        </p:nvSpPr>
        <p:spPr>
          <a:xfrm>
            <a:off x="7648456" y="3284696"/>
            <a:ext cx="4721781" cy="1066205"/>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Integrating indoor localization with AR will enable seamless, immersive navigation and information overlays.</a:t>
            </a:r>
            <a:endParaRPr lang="en-US" sz="1750" dirty="0">
              <a:solidFill>
                <a:srgbClr val="C9C9C0"/>
              </a:solidFill>
              <a:latin typeface="Calibri" panose="020F0502020204030204" charset="0"/>
              <a:ea typeface="Tomorrow" pitchFamily="34" charset="-122"/>
              <a:cs typeface="Calibri" panose="020F0502020204030204" charset="0"/>
            </a:endParaRPr>
          </a:p>
        </p:txBody>
      </p:sp>
      <p:sp>
        <p:nvSpPr>
          <p:cNvPr id="11" name="Shape 9"/>
          <p:cNvSpPr/>
          <p:nvPr/>
        </p:nvSpPr>
        <p:spPr>
          <a:xfrm>
            <a:off x="2037993" y="4795242"/>
            <a:ext cx="5166122" cy="1990963"/>
          </a:xfrm>
          <a:prstGeom prst="roundRect">
            <a:avLst>
              <a:gd name="adj" fmla="val 6696"/>
            </a:avLst>
          </a:prstGeom>
          <a:solidFill>
            <a:srgbClr val="0B0B0A"/>
          </a:solidFill>
        </p:spPr>
      </p:sp>
      <p:sp>
        <p:nvSpPr>
          <p:cNvPr id="12" name="Text 10"/>
          <p:cNvSpPr/>
          <p:nvPr/>
        </p:nvSpPr>
        <p:spPr>
          <a:xfrm>
            <a:off x="2260163" y="5017413"/>
            <a:ext cx="3214211"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Internet of Things (IoT)</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3" name="Text 11"/>
          <p:cNvSpPr/>
          <p:nvPr/>
        </p:nvSpPr>
        <p:spPr>
          <a:xfrm>
            <a:off x="2260163" y="5497830"/>
            <a:ext cx="4721781" cy="1066205"/>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The proliferation of IoT devices will provide a wealth of sensor data to further improve indoor tracking and analytics.</a:t>
            </a:r>
            <a:endParaRPr lang="en-US" sz="1750" dirty="0">
              <a:solidFill>
                <a:srgbClr val="C9C9C0"/>
              </a:solidFill>
              <a:latin typeface="Calibri" panose="020F0502020204030204" charset="0"/>
              <a:ea typeface="Tomorrow" pitchFamily="34" charset="-122"/>
              <a:cs typeface="Calibri" panose="020F0502020204030204" charset="0"/>
            </a:endParaRPr>
          </a:p>
        </p:txBody>
      </p:sp>
      <p:sp>
        <p:nvSpPr>
          <p:cNvPr id="14" name="Shape 12"/>
          <p:cNvSpPr/>
          <p:nvPr/>
        </p:nvSpPr>
        <p:spPr>
          <a:xfrm>
            <a:off x="7426285" y="4795242"/>
            <a:ext cx="5166122" cy="1990963"/>
          </a:xfrm>
          <a:prstGeom prst="roundRect">
            <a:avLst>
              <a:gd name="adj" fmla="val 6696"/>
            </a:avLst>
          </a:prstGeom>
          <a:solidFill>
            <a:srgbClr val="0B0B0A"/>
          </a:solidFill>
        </p:spPr>
      </p:sp>
      <p:sp>
        <p:nvSpPr>
          <p:cNvPr id="15" name="Text 13"/>
          <p:cNvSpPr/>
          <p:nvPr/>
        </p:nvSpPr>
        <p:spPr>
          <a:xfrm>
            <a:off x="7648456" y="5017413"/>
            <a:ext cx="2908816"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Privacy and Security</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6" name="Text 14"/>
          <p:cNvSpPr/>
          <p:nvPr/>
        </p:nvSpPr>
        <p:spPr>
          <a:xfrm>
            <a:off x="7648456" y="5497830"/>
            <a:ext cx="4721781" cy="1066205"/>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Addressing user privacy concerns and ensuring secure data handling will be crucial for widespread adoption.</a:t>
            </a:r>
            <a:endParaRPr lang="en-US" sz="1750" dirty="0">
              <a:solidFill>
                <a:srgbClr val="C9C9C0"/>
              </a:solidFill>
              <a:latin typeface="Calibri" panose="020F0502020204030204" charset="0"/>
              <a:ea typeface="Tomorrow" pitchFamily="34" charset="-122"/>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p:spPr>
      </p:sp>
      <p:sp>
        <p:nvSpPr>
          <p:cNvPr id="6" name="Text 3"/>
          <p:cNvSpPr/>
          <p:nvPr/>
        </p:nvSpPr>
        <p:spPr>
          <a:xfrm>
            <a:off x="2037993" y="3767614"/>
            <a:ext cx="5554980" cy="694373"/>
          </a:xfrm>
          <a:prstGeom prst="rect">
            <a:avLst/>
          </a:prstGeom>
          <a:noFill/>
        </p:spPr>
        <p:txBody>
          <a:bodyPr wrap="none" rtlCol="0" anchor="t"/>
          <a:lstStyle/>
          <a:p>
            <a:pPr marL="0" indent="0">
              <a:lnSpc>
                <a:spcPts val="5470"/>
              </a:lnSpc>
              <a:buNone/>
            </a:pPr>
            <a:endParaRPr lang="en-US" sz="4375" dirty="0">
              <a:latin typeface="Calibri" panose="020F0502020204030204" charset="0"/>
              <a:cs typeface="Calibri" panose="020F0502020204030204" charset="0"/>
            </a:endParaRPr>
          </a:p>
        </p:txBody>
      </p:sp>
      <p:pic>
        <p:nvPicPr>
          <p:cNvPr id="8" name="Image 0" descr="preencoded.png"/>
          <p:cNvPicPr>
            <a:picLocks noChangeAspect="1"/>
          </p:cNvPicPr>
          <p:nvPr/>
        </p:nvPicPr>
        <p:blipFill>
          <a:blip r:embed="rId2"/>
          <a:stretch>
            <a:fillRect/>
          </a:stretch>
        </p:blipFill>
        <p:spPr>
          <a:xfrm>
            <a:off x="0" y="0"/>
            <a:ext cx="14630400" cy="1849120"/>
          </a:xfrm>
          <a:prstGeom prst="rect">
            <a:avLst/>
          </a:prstGeom>
        </p:spPr>
      </p:pic>
      <p:sp>
        <p:nvSpPr>
          <p:cNvPr id="9" name="TextBox 8"/>
          <p:cNvSpPr txBox="1"/>
          <p:nvPr/>
        </p:nvSpPr>
        <p:spPr>
          <a:xfrm>
            <a:off x="230247" y="324395"/>
            <a:ext cx="4927952" cy="1200329"/>
          </a:xfrm>
          <a:prstGeom prst="rect">
            <a:avLst/>
          </a:prstGeom>
          <a:noFill/>
        </p:spPr>
        <p:txBody>
          <a:bodyPr wrap="none" rtlCol="0">
            <a:spAutoFit/>
          </a:bodyPr>
          <a:lstStyle/>
          <a:p>
            <a:r>
              <a:rPr lang="en-IN" sz="7200" dirty="0">
                <a:solidFill>
                  <a:schemeClr val="bg1">
                    <a:lumMod val="85000"/>
                  </a:schemeClr>
                </a:solidFill>
                <a:latin typeface="Calibri" panose="020F0502020204030204" charset="0"/>
                <a:cs typeface="Calibri" panose="020F0502020204030204" charset="0"/>
              </a:rPr>
              <a:t>REFERENCES</a:t>
            </a:r>
            <a:endParaRPr lang="en-IN" sz="7200" dirty="0">
              <a:solidFill>
                <a:schemeClr val="bg1">
                  <a:lumMod val="85000"/>
                </a:schemeClr>
              </a:solidFill>
              <a:latin typeface="Calibri" panose="020F0502020204030204" charset="0"/>
              <a:cs typeface="Calibri" panose="020F0502020204030204" charset="0"/>
            </a:endParaRPr>
          </a:p>
        </p:txBody>
      </p:sp>
      <p:sp>
        <p:nvSpPr>
          <p:cNvPr id="10" name="TextBox 9"/>
          <p:cNvSpPr txBox="1"/>
          <p:nvPr/>
        </p:nvSpPr>
        <p:spPr>
          <a:xfrm>
            <a:off x="375920" y="2214880"/>
            <a:ext cx="13014960" cy="4524315"/>
          </a:xfrm>
          <a:prstGeom prst="rect">
            <a:avLst/>
          </a:prstGeom>
          <a:noFill/>
        </p:spPr>
        <p:txBody>
          <a:bodyPr wrap="square" rtlCol="0">
            <a:spAutoFit/>
          </a:bodyPr>
          <a:lstStyle/>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[1] The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UjiIndoorLoc</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 An indoor localization dataset</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indent="-1270"/>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Link: </a:t>
            </a:r>
            <a:r>
              <a:rPr lang="en-US" sz="1800" u="sng"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hlinkClick r:id="rId3"/>
              </a:rPr>
              <a:t>https://www.kaggle.com/datasets/giantuji/UjiIndoorLoc</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indent="-1270"/>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indent="-1270"/>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[2] </a:t>
            </a:r>
            <a:r>
              <a:rPr lang="en-US" sz="1800"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Github</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Indoor-Positioning-using-WiFi-Machine-Learning-for-Industry-5.0</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Link: </a:t>
            </a:r>
            <a:r>
              <a:rPr lang="en-US" sz="1800" u="sng"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hlinkClick r:id="rId4"/>
              </a:rPr>
              <a:t>https://github.com/drtiwari/Indoor-Positioning-using-WiFi-Machine-Learning-for-Industry-5.0</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indent="-1270"/>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indent="-1270"/>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[3] Research Paper: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635" indent="-1905"/>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Link: </a:t>
            </a:r>
            <a:r>
              <a:rPr lang="en-US" sz="1800" u="sng"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hlinkClick r:id="rId5"/>
              </a:rPr>
              <a:t>https://www.researchgate.net/publication/350579120_Machine_Learning_Based_Indoor_Localization_using_Wi-Fi_and_Smartphone?enrichId=rgreq-39daf2e8f672439631b37c14b7a528a7-XXX&amp;enrichSource=Y292ZXJQYWdlOzM1MDU3OTEyMDtBUzoxMDQ2MTA3MDIyOTcwODgwQDE2MjY0MjI3NTgxMTQ%3D&amp;el=1_x_2&amp;_esc=publicationCoverPdf</a:t>
            </a:r>
            <a:endParaRPr lang="en-IN" dirty="0">
              <a:solidFill>
                <a:schemeClr val="bg1">
                  <a:lumMod val="85000"/>
                </a:schemeClr>
              </a:solidFill>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p:spPr>
      </p:sp>
      <p:sp>
        <p:nvSpPr>
          <p:cNvPr id="6" name="Text 3"/>
          <p:cNvSpPr/>
          <p:nvPr/>
        </p:nvSpPr>
        <p:spPr>
          <a:xfrm>
            <a:off x="2037993" y="3767614"/>
            <a:ext cx="5554980" cy="694373"/>
          </a:xfrm>
          <a:prstGeom prst="rect">
            <a:avLst/>
          </a:prstGeom>
          <a:noFill/>
        </p:spPr>
        <p:txBody>
          <a:bodyPr wrap="none" rtlCol="0" anchor="t"/>
          <a:lstStyle/>
          <a:p>
            <a:pPr marL="0" indent="0">
              <a:lnSpc>
                <a:spcPts val="5470"/>
              </a:lnSpc>
              <a:buNone/>
            </a:pPr>
            <a:endParaRPr lang="en-US" sz="4375" dirty="0"/>
          </a:p>
        </p:txBody>
      </p:sp>
      <p:sp>
        <p:nvSpPr>
          <p:cNvPr id="8" name="TextBox 7"/>
          <p:cNvSpPr txBox="1"/>
          <p:nvPr/>
        </p:nvSpPr>
        <p:spPr>
          <a:xfrm>
            <a:off x="4984914" y="3167449"/>
            <a:ext cx="4660571" cy="1200329"/>
          </a:xfrm>
          <a:prstGeom prst="rect">
            <a:avLst/>
          </a:prstGeom>
          <a:noFill/>
        </p:spPr>
        <p:txBody>
          <a:bodyPr wrap="none" rtlCol="0">
            <a:spAutoFit/>
          </a:bodyPr>
          <a:lstStyle/>
          <a:p>
            <a:r>
              <a:rPr lang="en-IN" sz="7200" dirty="0">
                <a:solidFill>
                  <a:schemeClr val="bg1">
                    <a:lumMod val="85000"/>
                  </a:schemeClr>
                </a:solidFill>
                <a:latin typeface="Tomorrow"/>
              </a:rPr>
              <a:t>THANK YOU</a:t>
            </a:r>
            <a:endParaRPr lang="en-IN" sz="7200" dirty="0">
              <a:solidFill>
                <a:schemeClr val="bg1">
                  <a:lumMod val="85000"/>
                </a:schemeClr>
              </a:solidFill>
              <a:latin typeface="Tomorro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1828800"/>
          </a:xfrm>
          <a:prstGeom prst="rect">
            <a:avLst/>
          </a:prstGeom>
        </p:spPr>
      </p:pic>
      <p:sp>
        <p:nvSpPr>
          <p:cNvPr id="5" name="Text 2"/>
          <p:cNvSpPr/>
          <p:nvPr/>
        </p:nvSpPr>
        <p:spPr>
          <a:xfrm>
            <a:off x="2037993" y="5156359"/>
            <a:ext cx="5554980" cy="694373"/>
          </a:xfrm>
          <a:prstGeom prst="rect">
            <a:avLst/>
          </a:prstGeom>
          <a:noFill/>
        </p:spPr>
        <p:txBody>
          <a:bodyPr wrap="none" rtlCol="0" anchor="t"/>
          <a:lstStyle/>
          <a:p>
            <a:pPr marL="0" indent="0">
              <a:lnSpc>
                <a:spcPts val="5470"/>
              </a:lnSpc>
              <a:buNone/>
            </a:pPr>
            <a:endParaRPr lang="en-US" sz="4375" dirty="0"/>
          </a:p>
        </p:txBody>
      </p:sp>
      <p:sp>
        <p:nvSpPr>
          <p:cNvPr id="9" name="TextBox 8"/>
          <p:cNvSpPr txBox="1"/>
          <p:nvPr/>
        </p:nvSpPr>
        <p:spPr>
          <a:xfrm>
            <a:off x="365760" y="497840"/>
            <a:ext cx="9596120" cy="1198880"/>
          </a:xfrm>
          <a:prstGeom prst="rect">
            <a:avLst/>
          </a:prstGeom>
          <a:noFill/>
        </p:spPr>
        <p:txBody>
          <a:bodyPr wrap="square" rtlCol="0">
            <a:spAutoFit/>
          </a:bodyPr>
          <a:lstStyle/>
          <a:p>
            <a:r>
              <a:rPr lang="en-IN" sz="7200" dirty="0">
                <a:solidFill>
                  <a:schemeClr val="bg1">
                    <a:lumMod val="85000"/>
                  </a:schemeClr>
                </a:solidFill>
                <a:latin typeface="Tomorrow"/>
              </a:rPr>
              <a:t>INTRODUCTION</a:t>
            </a:r>
            <a:endParaRPr lang="en-IN" sz="7200" dirty="0">
              <a:solidFill>
                <a:schemeClr val="bg1">
                  <a:lumMod val="85000"/>
                </a:schemeClr>
              </a:solidFill>
              <a:latin typeface="Tomorrow"/>
            </a:endParaRPr>
          </a:p>
        </p:txBody>
      </p:sp>
      <p:sp>
        <p:nvSpPr>
          <p:cNvPr id="12" name="TextBox 11"/>
          <p:cNvSpPr txBox="1"/>
          <p:nvPr/>
        </p:nvSpPr>
        <p:spPr>
          <a:xfrm>
            <a:off x="365760" y="2550160"/>
            <a:ext cx="8117840" cy="4799965"/>
          </a:xfrm>
          <a:prstGeom prst="rect">
            <a:avLst/>
          </a:prstGeom>
          <a:noFill/>
        </p:spPr>
        <p:txBody>
          <a:bodyPr wrap="square" rtlCol="0">
            <a:spAutoFit/>
          </a:bodyPr>
          <a:lstStyle/>
          <a:p>
            <a:r>
              <a:rPr lang="en-US" dirty="0">
                <a:solidFill>
                  <a:schemeClr val="bg1">
                    <a:lumMod val="85000"/>
                  </a:schemeClr>
                </a:solidFill>
                <a:latin typeface="Calibri" panose="020F0502020204030204" charset="0"/>
                <a:cs typeface="Calibri" panose="020F0502020204030204" charset="0"/>
              </a:rPr>
              <a:t>Indoor positioning, also referred to as indoor localization, is the process of determining the location or position of people or objects within indoor environments. GPS (Global Positioning System) is widely used for outdoor positioning, but it becomes less reliable or even unavailable indoors due to signal blockage by buildings and other structures. As a result, indoor positioning technologies have emerged to address the need for accurate positioning within enclosed spaces. </a:t>
            </a:r>
            <a:endParaRPr lang="en-US" dirty="0">
              <a:solidFill>
                <a:schemeClr val="bg1">
                  <a:lumMod val="85000"/>
                </a:schemeClr>
              </a:solidFill>
              <a:latin typeface="Calibri" panose="020F0502020204030204" charset="0"/>
              <a:cs typeface="Calibri" panose="020F0502020204030204" charset="0"/>
            </a:endParaRPr>
          </a:p>
          <a:p>
            <a:endParaRPr lang="en-US" dirty="0">
              <a:solidFill>
                <a:schemeClr val="bg1">
                  <a:lumMod val="85000"/>
                </a:schemeClr>
              </a:solidFill>
              <a:latin typeface="Calibri" panose="020F0502020204030204" charset="0"/>
              <a:cs typeface="Calibri" panose="020F0502020204030204" charset="0"/>
            </a:endParaRPr>
          </a:p>
          <a:p>
            <a:r>
              <a:rPr lang="en-US" dirty="0">
                <a:solidFill>
                  <a:schemeClr val="bg1">
                    <a:lumMod val="85000"/>
                  </a:schemeClr>
                </a:solidFill>
                <a:latin typeface="Calibri" panose="020F0502020204030204" charset="0"/>
                <a:cs typeface="Calibri" panose="020F0502020204030204" charset="0"/>
              </a:rPr>
              <a:t>Indoor positioning is important in various industries, including retail, healthcare, and manufacturing. Different technologies such as Wi-Fi, Bluetooth, and RFID are used, but there are challenges such as signal attenuation and privacy concerns. Researchers are continuously working to improve indoor positioning accuracy and reliability.</a:t>
            </a:r>
            <a:endParaRPr lang="en-US" dirty="0">
              <a:solidFill>
                <a:schemeClr val="bg1">
                  <a:lumMod val="85000"/>
                </a:schemeClr>
              </a:solidFill>
              <a:latin typeface="Tomorrow"/>
            </a:endParaRPr>
          </a:p>
          <a:p>
            <a:endParaRPr lang="en-US" dirty="0">
              <a:solidFill>
                <a:schemeClr val="bg1">
                  <a:lumMod val="85000"/>
                </a:schemeClr>
              </a:solidFill>
              <a:latin typeface="Calibri" panose="020F0502020204030204" charset="0"/>
              <a:cs typeface="Calibri" panose="020F0502020204030204" charset="0"/>
            </a:endParaRPr>
          </a:p>
          <a:p>
            <a:r>
              <a:rPr lang="en-US" dirty="0">
                <a:solidFill>
                  <a:schemeClr val="bg1">
                    <a:lumMod val="85000"/>
                  </a:schemeClr>
                </a:solidFill>
                <a:latin typeface="Calibri" panose="020F0502020204030204" charset="0"/>
                <a:cs typeface="Calibri" panose="020F0502020204030204" charset="0"/>
              </a:rPr>
              <a:t>This introduction provides insight into the evolving landscape of indoor positioning, highlighting its importance across various sectors and the ongoing efforts to enhance its capabilities. As technology advances and new methodologies emerge, indoor positioning is expected to play an increasingly important role in optimizing indoor environments and revolutionizing the way we interact with them.</a:t>
            </a:r>
            <a:endParaRPr lang="en-IN" dirty="0">
              <a:solidFill>
                <a:schemeClr val="bg1">
                  <a:lumMod val="85000"/>
                </a:schemeClr>
              </a:solidFill>
              <a:latin typeface="Calibri" panose="020F0502020204030204" charset="0"/>
              <a:cs typeface="Calibri" panose="020F0502020204030204" charset="0"/>
            </a:endParaRPr>
          </a:p>
        </p:txBody>
      </p:sp>
      <p:pic>
        <p:nvPicPr>
          <p:cNvPr id="1026" name="Picture 2" descr="Illustration of Wi-Fi fingerprint-based indoor positioning system.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5040" y="3484244"/>
            <a:ext cx="5229225" cy="27084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2659261"/>
          </a:xfrm>
          <a:prstGeom prst="rect">
            <a:avLst/>
          </a:prstGeom>
        </p:spPr>
      </p:pic>
      <p:sp>
        <p:nvSpPr>
          <p:cNvPr id="5" name="Text 2"/>
          <p:cNvSpPr/>
          <p:nvPr/>
        </p:nvSpPr>
        <p:spPr>
          <a:xfrm>
            <a:off x="2262545" y="3245168"/>
            <a:ext cx="8654058" cy="664726"/>
          </a:xfrm>
          <a:prstGeom prst="rect">
            <a:avLst/>
          </a:prstGeom>
          <a:noFill/>
        </p:spPr>
        <p:txBody>
          <a:bodyPr wrap="none" rtlCol="0" anchor="t"/>
          <a:lstStyle/>
          <a:p>
            <a:pPr marL="0" indent="0">
              <a:lnSpc>
                <a:spcPts val="5235"/>
              </a:lnSpc>
              <a:buNone/>
            </a:pPr>
            <a:r>
              <a:rPr lang="en-IN" altLang="en-US" sz="4190" b="1" dirty="0">
                <a:solidFill>
                  <a:srgbClr val="EDEDE8"/>
                </a:solidFill>
                <a:latin typeface="Calibri" panose="020F0502020204030204" charset="0"/>
                <a:ea typeface="Tomorrow" pitchFamily="34" charset="-122"/>
                <a:cs typeface="Calibri" panose="020F0502020204030204" charset="0"/>
              </a:rPr>
              <a:t>C</a:t>
            </a:r>
            <a:r>
              <a:rPr lang="en-US" sz="4190" b="1" dirty="0">
                <a:solidFill>
                  <a:srgbClr val="EDEDE8"/>
                </a:solidFill>
                <a:latin typeface="Calibri" panose="020F0502020204030204" charset="0"/>
                <a:ea typeface="Tomorrow" pitchFamily="34" charset="-122"/>
                <a:cs typeface="Calibri" panose="020F0502020204030204" charset="0"/>
              </a:rPr>
              <a:t>hallenges of Indoor Navigation</a:t>
            </a:r>
            <a:endParaRPr lang="en-US" sz="4190" dirty="0">
              <a:latin typeface="Calibri" panose="020F0502020204030204" charset="0"/>
              <a:cs typeface="Calibri" panose="020F0502020204030204" charset="0"/>
            </a:endParaRPr>
          </a:p>
        </p:txBody>
      </p:sp>
      <p:sp>
        <p:nvSpPr>
          <p:cNvPr id="6" name="Shape 3"/>
          <p:cNvSpPr/>
          <p:nvPr/>
        </p:nvSpPr>
        <p:spPr>
          <a:xfrm>
            <a:off x="2262545" y="4395192"/>
            <a:ext cx="478631" cy="478631"/>
          </a:xfrm>
          <a:prstGeom prst="roundRect">
            <a:avLst>
              <a:gd name="adj" fmla="val 26669"/>
            </a:avLst>
          </a:prstGeom>
          <a:solidFill>
            <a:srgbClr val="0B0B0A"/>
          </a:solidFill>
        </p:spPr>
      </p:sp>
      <p:sp>
        <p:nvSpPr>
          <p:cNvPr id="7" name="Text 4"/>
          <p:cNvSpPr/>
          <p:nvPr/>
        </p:nvSpPr>
        <p:spPr>
          <a:xfrm>
            <a:off x="2429232" y="4435078"/>
            <a:ext cx="145137" cy="398859"/>
          </a:xfrm>
          <a:prstGeom prst="rect">
            <a:avLst/>
          </a:prstGeom>
          <a:noFill/>
        </p:spPr>
        <p:txBody>
          <a:bodyPr wrap="none" rtlCol="0" anchor="t"/>
          <a:lstStyle/>
          <a:p>
            <a:pPr marL="0" indent="0" algn="ctr">
              <a:lnSpc>
                <a:spcPts val="3140"/>
              </a:lnSpc>
              <a:buNone/>
            </a:pPr>
            <a:r>
              <a:rPr lang="en-US" sz="2515" b="1" dirty="0">
                <a:solidFill>
                  <a:srgbClr val="EDEDE8"/>
                </a:solidFill>
                <a:latin typeface="Tomorrow" pitchFamily="34" charset="0"/>
                <a:ea typeface="Tomorrow" pitchFamily="34" charset="-122"/>
                <a:cs typeface="Tomorrow" pitchFamily="34" charset="-120"/>
              </a:rPr>
              <a:t>1</a:t>
            </a:r>
            <a:endParaRPr lang="en-US" sz="2515" dirty="0"/>
          </a:p>
        </p:txBody>
      </p:sp>
      <p:sp>
        <p:nvSpPr>
          <p:cNvPr id="8" name="Text 5"/>
          <p:cNvSpPr/>
          <p:nvPr/>
        </p:nvSpPr>
        <p:spPr>
          <a:xfrm>
            <a:off x="2953822" y="4468297"/>
            <a:ext cx="2535436" cy="664845"/>
          </a:xfrm>
          <a:prstGeom prst="rect">
            <a:avLst/>
          </a:prstGeom>
          <a:noFill/>
        </p:spPr>
        <p:txBody>
          <a:bodyPr wrap="square" rtlCol="0" anchor="t"/>
          <a:lstStyle/>
          <a:p>
            <a:pPr marL="0" indent="0">
              <a:lnSpc>
                <a:spcPts val="2615"/>
              </a:lnSpc>
              <a:buNone/>
            </a:pPr>
            <a:r>
              <a:rPr lang="en-US" sz="2095" b="1" dirty="0">
                <a:solidFill>
                  <a:srgbClr val="EDEDE8"/>
                </a:solidFill>
                <a:latin typeface="Calibri" panose="020F0502020204030204" charset="0"/>
                <a:ea typeface="Tomorrow" pitchFamily="34" charset="-122"/>
                <a:cs typeface="Calibri" panose="020F0502020204030204" charset="0"/>
              </a:rPr>
              <a:t>Signal Interference</a:t>
            </a:r>
            <a:endParaRPr lang="en-US" sz="2095" dirty="0">
              <a:latin typeface="Calibri" panose="020F0502020204030204" charset="0"/>
              <a:cs typeface="Calibri" panose="020F0502020204030204" charset="0"/>
            </a:endParaRPr>
          </a:p>
        </p:txBody>
      </p:sp>
      <p:sp>
        <p:nvSpPr>
          <p:cNvPr id="9" name="Text 6"/>
          <p:cNvSpPr/>
          <p:nvPr/>
        </p:nvSpPr>
        <p:spPr>
          <a:xfrm>
            <a:off x="2953822" y="5260777"/>
            <a:ext cx="2535436" cy="2042398"/>
          </a:xfrm>
          <a:prstGeom prst="rect">
            <a:avLst/>
          </a:prstGeom>
          <a:noFill/>
        </p:spPr>
        <p:txBody>
          <a:bodyPr wrap="square" rtlCol="0" anchor="t"/>
          <a:lstStyle/>
          <a:p>
            <a:pPr marL="0" indent="0">
              <a:lnSpc>
                <a:spcPts val="2680"/>
              </a:lnSpc>
              <a:buNone/>
            </a:pPr>
            <a:r>
              <a:rPr lang="en-US" sz="1675" dirty="0">
                <a:solidFill>
                  <a:srgbClr val="C9C9C0"/>
                </a:solidFill>
                <a:latin typeface="Calibri" panose="020F0502020204030204" charset="0"/>
                <a:ea typeface="Tomorrow" pitchFamily="34" charset="-122"/>
                <a:cs typeface="Calibri" panose="020F0502020204030204" charset="0"/>
              </a:rPr>
              <a:t>Walls, floors, and other building structures can disrupt GPS and wireless signals, making it difficult to reliably track locations indoors.</a:t>
            </a:r>
            <a:endParaRPr lang="en-US" sz="1675" dirty="0">
              <a:latin typeface="Calibri" panose="020F0502020204030204" charset="0"/>
              <a:cs typeface="Calibri" panose="020F0502020204030204" charset="0"/>
            </a:endParaRPr>
          </a:p>
        </p:txBody>
      </p:sp>
      <p:sp>
        <p:nvSpPr>
          <p:cNvPr id="10" name="Shape 7"/>
          <p:cNvSpPr/>
          <p:nvPr/>
        </p:nvSpPr>
        <p:spPr>
          <a:xfrm>
            <a:off x="5701903" y="4395192"/>
            <a:ext cx="478631" cy="478631"/>
          </a:xfrm>
          <a:prstGeom prst="roundRect">
            <a:avLst>
              <a:gd name="adj" fmla="val 26669"/>
            </a:avLst>
          </a:prstGeom>
          <a:solidFill>
            <a:srgbClr val="0B0B0A"/>
          </a:solidFill>
        </p:spPr>
      </p:sp>
      <p:sp>
        <p:nvSpPr>
          <p:cNvPr id="11" name="Text 8"/>
          <p:cNvSpPr/>
          <p:nvPr/>
        </p:nvSpPr>
        <p:spPr>
          <a:xfrm>
            <a:off x="5833943" y="4435078"/>
            <a:ext cx="214432" cy="398859"/>
          </a:xfrm>
          <a:prstGeom prst="rect">
            <a:avLst/>
          </a:prstGeom>
          <a:noFill/>
        </p:spPr>
        <p:txBody>
          <a:bodyPr wrap="none" rtlCol="0" anchor="t"/>
          <a:lstStyle/>
          <a:p>
            <a:pPr marL="0" indent="0" algn="ctr">
              <a:lnSpc>
                <a:spcPts val="3140"/>
              </a:lnSpc>
              <a:buNone/>
            </a:pPr>
            <a:r>
              <a:rPr lang="en-US" sz="2515" b="1" dirty="0">
                <a:solidFill>
                  <a:srgbClr val="EDEDE8"/>
                </a:solidFill>
                <a:latin typeface="Tomorrow" pitchFamily="34" charset="0"/>
                <a:ea typeface="Tomorrow" pitchFamily="34" charset="-122"/>
                <a:cs typeface="Tomorrow" pitchFamily="34" charset="-120"/>
              </a:rPr>
              <a:t>2</a:t>
            </a:r>
            <a:endParaRPr lang="en-US" sz="2515" dirty="0"/>
          </a:p>
        </p:txBody>
      </p:sp>
      <p:sp>
        <p:nvSpPr>
          <p:cNvPr id="12" name="Text 9"/>
          <p:cNvSpPr/>
          <p:nvPr/>
        </p:nvSpPr>
        <p:spPr>
          <a:xfrm>
            <a:off x="6393180" y="4468297"/>
            <a:ext cx="2535436" cy="664845"/>
          </a:xfrm>
          <a:prstGeom prst="rect">
            <a:avLst/>
          </a:prstGeom>
          <a:noFill/>
        </p:spPr>
        <p:txBody>
          <a:bodyPr wrap="square" rtlCol="0" anchor="t"/>
          <a:lstStyle/>
          <a:p>
            <a:pPr marL="0" indent="0">
              <a:lnSpc>
                <a:spcPts val="2615"/>
              </a:lnSpc>
              <a:buNone/>
            </a:pPr>
            <a:r>
              <a:rPr lang="en-US" sz="2095" b="1" dirty="0">
                <a:solidFill>
                  <a:srgbClr val="EDEDE8"/>
                </a:solidFill>
                <a:latin typeface="Calibri" panose="020F0502020204030204" charset="0"/>
                <a:ea typeface="Tomorrow" pitchFamily="34" charset="-122"/>
                <a:cs typeface="Calibri" panose="020F0502020204030204" charset="0"/>
              </a:rPr>
              <a:t>Lack of Visual Cues</a:t>
            </a:r>
            <a:endParaRPr lang="en-US" sz="2095" dirty="0">
              <a:latin typeface="Calibri" panose="020F0502020204030204" charset="0"/>
              <a:cs typeface="Calibri" panose="020F0502020204030204" charset="0"/>
            </a:endParaRPr>
          </a:p>
        </p:txBody>
      </p:sp>
      <p:sp>
        <p:nvSpPr>
          <p:cNvPr id="13" name="Text 10"/>
          <p:cNvSpPr/>
          <p:nvPr/>
        </p:nvSpPr>
        <p:spPr>
          <a:xfrm>
            <a:off x="6393180" y="5260777"/>
            <a:ext cx="2535436" cy="2382798"/>
          </a:xfrm>
          <a:prstGeom prst="rect">
            <a:avLst/>
          </a:prstGeom>
          <a:noFill/>
        </p:spPr>
        <p:txBody>
          <a:bodyPr wrap="square" rtlCol="0" anchor="t"/>
          <a:lstStyle/>
          <a:p>
            <a:pPr marL="0" indent="0">
              <a:lnSpc>
                <a:spcPts val="2680"/>
              </a:lnSpc>
              <a:buNone/>
            </a:pPr>
            <a:r>
              <a:rPr lang="en-US" sz="1675" dirty="0">
                <a:solidFill>
                  <a:srgbClr val="C9C9C0"/>
                </a:solidFill>
                <a:latin typeface="Calibri" panose="020F0502020204030204" charset="0"/>
                <a:ea typeface="Tomorrow" pitchFamily="34" charset="-122"/>
                <a:cs typeface="Calibri" panose="020F0502020204030204" charset="0"/>
              </a:rPr>
              <a:t>Unlike outdoor environments, indoor spaces often lack recognizable landmarks and visual cues that aid navigation, creating disorientation for users.</a:t>
            </a:r>
            <a:endParaRPr lang="en-US" sz="1675" dirty="0">
              <a:latin typeface="Calibri" panose="020F0502020204030204" charset="0"/>
              <a:cs typeface="Calibri" panose="020F0502020204030204" charset="0"/>
            </a:endParaRPr>
          </a:p>
        </p:txBody>
      </p:sp>
      <p:sp>
        <p:nvSpPr>
          <p:cNvPr id="14" name="Shape 11"/>
          <p:cNvSpPr/>
          <p:nvPr/>
        </p:nvSpPr>
        <p:spPr>
          <a:xfrm>
            <a:off x="9141262" y="4395192"/>
            <a:ext cx="478631" cy="478631"/>
          </a:xfrm>
          <a:prstGeom prst="roundRect">
            <a:avLst>
              <a:gd name="adj" fmla="val 26669"/>
            </a:avLst>
          </a:prstGeom>
          <a:solidFill>
            <a:srgbClr val="0B0B0A"/>
          </a:solidFill>
        </p:spPr>
      </p:sp>
      <p:sp>
        <p:nvSpPr>
          <p:cNvPr id="15" name="Text 12"/>
          <p:cNvSpPr/>
          <p:nvPr/>
        </p:nvSpPr>
        <p:spPr>
          <a:xfrm>
            <a:off x="9274016" y="4435078"/>
            <a:ext cx="213122" cy="398859"/>
          </a:xfrm>
          <a:prstGeom prst="rect">
            <a:avLst/>
          </a:prstGeom>
          <a:noFill/>
        </p:spPr>
        <p:txBody>
          <a:bodyPr wrap="none" rtlCol="0" anchor="t"/>
          <a:lstStyle/>
          <a:p>
            <a:pPr marL="0" indent="0" algn="ctr">
              <a:lnSpc>
                <a:spcPts val="3140"/>
              </a:lnSpc>
              <a:buNone/>
            </a:pPr>
            <a:r>
              <a:rPr lang="en-US" sz="2515" b="1" dirty="0">
                <a:solidFill>
                  <a:srgbClr val="EDEDE8"/>
                </a:solidFill>
                <a:latin typeface="Tomorrow" pitchFamily="34" charset="0"/>
                <a:ea typeface="Tomorrow" pitchFamily="34" charset="-122"/>
                <a:cs typeface="Tomorrow" pitchFamily="34" charset="-120"/>
              </a:rPr>
              <a:t>3</a:t>
            </a:r>
            <a:endParaRPr lang="en-US" sz="2515" dirty="0"/>
          </a:p>
        </p:txBody>
      </p:sp>
      <p:sp>
        <p:nvSpPr>
          <p:cNvPr id="16" name="Text 13"/>
          <p:cNvSpPr/>
          <p:nvPr/>
        </p:nvSpPr>
        <p:spPr>
          <a:xfrm>
            <a:off x="9832538" y="4468297"/>
            <a:ext cx="2535436" cy="332423"/>
          </a:xfrm>
          <a:prstGeom prst="rect">
            <a:avLst/>
          </a:prstGeom>
          <a:noFill/>
        </p:spPr>
        <p:txBody>
          <a:bodyPr wrap="none" rtlCol="0" anchor="t"/>
          <a:lstStyle/>
          <a:p>
            <a:pPr marL="0" indent="0">
              <a:lnSpc>
                <a:spcPts val="2615"/>
              </a:lnSpc>
              <a:buNone/>
            </a:pPr>
            <a:r>
              <a:rPr lang="en-US" sz="2095" b="1" dirty="0">
                <a:solidFill>
                  <a:srgbClr val="EDEDE8"/>
                </a:solidFill>
                <a:latin typeface="Calibri" panose="020F0502020204030204" charset="0"/>
                <a:ea typeface="Tomorrow" pitchFamily="34" charset="-122"/>
                <a:cs typeface="Calibri" panose="020F0502020204030204" charset="0"/>
              </a:rPr>
              <a:t>Complex Layouts</a:t>
            </a:r>
            <a:endParaRPr lang="en-US" sz="2095" dirty="0">
              <a:latin typeface="Calibri" panose="020F0502020204030204" charset="0"/>
              <a:cs typeface="Calibri" panose="020F0502020204030204" charset="0"/>
            </a:endParaRPr>
          </a:p>
        </p:txBody>
      </p:sp>
      <p:sp>
        <p:nvSpPr>
          <p:cNvPr id="17" name="Text 14"/>
          <p:cNvSpPr/>
          <p:nvPr/>
        </p:nvSpPr>
        <p:spPr>
          <a:xfrm>
            <a:off x="9832538" y="4928354"/>
            <a:ext cx="2535436" cy="2382798"/>
          </a:xfrm>
          <a:prstGeom prst="rect">
            <a:avLst/>
          </a:prstGeom>
          <a:noFill/>
        </p:spPr>
        <p:txBody>
          <a:bodyPr wrap="square" rtlCol="0" anchor="t"/>
          <a:lstStyle/>
          <a:p>
            <a:pPr marL="0" indent="0">
              <a:lnSpc>
                <a:spcPts val="2680"/>
              </a:lnSpc>
              <a:buNone/>
            </a:pPr>
            <a:r>
              <a:rPr lang="en-US" sz="1675" dirty="0">
                <a:solidFill>
                  <a:srgbClr val="C9C9C0"/>
                </a:solidFill>
                <a:latin typeface="Calibri" panose="020F0502020204030204" charset="0"/>
                <a:ea typeface="Tomorrow" pitchFamily="34" charset="-122"/>
                <a:cs typeface="Calibri" panose="020F0502020204030204" charset="0"/>
              </a:rPr>
              <a:t>Buildings can have intricate floor plans, multiple levels, and dynamic environments, making it challenging to map and track movements accurately.</a:t>
            </a:r>
            <a:endParaRPr lang="en-US" sz="1675" dirty="0">
              <a:latin typeface="Calibri" panose="020F0502020204030204" charset="0"/>
              <a:cs typeface="Calibri" panose="020F050202020403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sp>
        <p:nvSpPr>
          <p:cNvPr id="4" name="Text 2"/>
          <p:cNvSpPr/>
          <p:nvPr/>
        </p:nvSpPr>
        <p:spPr>
          <a:xfrm>
            <a:off x="2037993" y="2039064"/>
            <a:ext cx="9055656" cy="694373"/>
          </a:xfrm>
          <a:prstGeom prst="rect">
            <a:avLst/>
          </a:prstGeom>
          <a:noFill/>
        </p:spPr>
        <p:txBody>
          <a:bodyPr wrap="none" rtlCol="0" anchor="t"/>
          <a:lstStyle/>
          <a:p>
            <a:pPr marL="0" indent="0">
              <a:lnSpc>
                <a:spcPts val="5470"/>
              </a:lnSpc>
              <a:buNone/>
            </a:pPr>
            <a:r>
              <a:rPr lang="en-US" sz="4375" b="1" dirty="0">
                <a:solidFill>
                  <a:srgbClr val="EDEDE8"/>
                </a:solidFill>
                <a:latin typeface="Calibri" panose="020F0502020204030204" charset="0"/>
                <a:ea typeface="Tomorrow" pitchFamily="34" charset="-122"/>
                <a:cs typeface="Calibri" panose="020F0502020204030204" charset="0"/>
              </a:rPr>
              <a:t>Principles of Indoor Localization</a:t>
            </a:r>
            <a:endParaRPr lang="en-US" sz="4375" dirty="0">
              <a:latin typeface="Calibri" panose="020F0502020204030204" charset="0"/>
              <a:cs typeface="Calibri" panose="020F0502020204030204" charset="0"/>
            </a:endParaRPr>
          </a:p>
        </p:txBody>
      </p:sp>
      <p:sp>
        <p:nvSpPr>
          <p:cNvPr id="5" name="Text 3"/>
          <p:cNvSpPr/>
          <p:nvPr/>
        </p:nvSpPr>
        <p:spPr>
          <a:xfrm>
            <a:off x="2037993"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Trilateration</a:t>
            </a:r>
            <a:endParaRPr lang="en-US" sz="2185" dirty="0">
              <a:latin typeface="Calibri" panose="020F0502020204030204" charset="0"/>
              <a:cs typeface="Calibri" panose="020F0502020204030204" charset="0"/>
            </a:endParaRPr>
          </a:p>
        </p:txBody>
      </p:sp>
      <p:sp>
        <p:nvSpPr>
          <p:cNvPr id="6" name="Text 4"/>
          <p:cNvSpPr/>
          <p:nvPr/>
        </p:nvSpPr>
        <p:spPr>
          <a:xfrm>
            <a:off x="2037993" y="3858220"/>
            <a:ext cx="3156347" cy="1777008"/>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Determining a device's location by measuring its distance from multiple reference points with known positions.</a:t>
            </a:r>
            <a:endParaRPr lang="en-US" sz="1750" dirty="0">
              <a:latin typeface="Calibri" panose="020F0502020204030204" charset="0"/>
              <a:cs typeface="Calibri" panose="020F0502020204030204" charset="0"/>
            </a:endParaRPr>
          </a:p>
        </p:txBody>
      </p:sp>
      <p:sp>
        <p:nvSpPr>
          <p:cNvPr id="7" name="Text 5"/>
          <p:cNvSpPr/>
          <p:nvPr/>
        </p:nvSpPr>
        <p:spPr>
          <a:xfrm>
            <a:off x="5743932"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Fingerprinting</a:t>
            </a:r>
            <a:endParaRPr lang="en-US" sz="2185" dirty="0">
              <a:latin typeface="Calibri" panose="020F0502020204030204" charset="0"/>
              <a:cs typeface="Calibri" panose="020F0502020204030204" charset="0"/>
            </a:endParaRPr>
          </a:p>
        </p:txBody>
      </p:sp>
      <p:sp>
        <p:nvSpPr>
          <p:cNvPr id="8" name="Text 6"/>
          <p:cNvSpPr/>
          <p:nvPr/>
        </p:nvSpPr>
        <p:spPr>
          <a:xfrm>
            <a:off x="5743932" y="3858220"/>
            <a:ext cx="3156347" cy="1777008"/>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Creating a database of signal strength measurements at various locations to match a device's wireless signature to its position.</a:t>
            </a:r>
            <a:endParaRPr lang="en-US" sz="1750" dirty="0">
              <a:latin typeface="Calibri" panose="020F0502020204030204" charset="0"/>
              <a:cs typeface="Calibri" panose="020F0502020204030204" charset="0"/>
            </a:endParaRPr>
          </a:p>
        </p:txBody>
      </p:sp>
      <p:sp>
        <p:nvSpPr>
          <p:cNvPr id="9" name="Text 7"/>
          <p:cNvSpPr/>
          <p:nvPr/>
        </p:nvSpPr>
        <p:spPr>
          <a:xfrm>
            <a:off x="9449872"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Dead Reckoning</a:t>
            </a:r>
            <a:endParaRPr lang="en-US" sz="2185" dirty="0">
              <a:latin typeface="Calibri" panose="020F0502020204030204" charset="0"/>
              <a:cs typeface="Calibri" panose="020F0502020204030204" charset="0"/>
            </a:endParaRPr>
          </a:p>
        </p:txBody>
      </p:sp>
      <p:sp>
        <p:nvSpPr>
          <p:cNvPr id="10" name="Text 8"/>
          <p:cNvSpPr/>
          <p:nvPr/>
        </p:nvSpPr>
        <p:spPr>
          <a:xfrm>
            <a:off x="9449872" y="3858220"/>
            <a:ext cx="3156347" cy="2132409"/>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Estimating a device's current position based on a starting point, direction, and distance traveled, using sensors like accelerometers and gyroscopes.</a:t>
            </a:r>
            <a:endParaRPr lang="en-US" sz="1750" dirty="0">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sp>
        <p:nvSpPr>
          <p:cNvPr id="4" name="Text 2"/>
          <p:cNvSpPr/>
          <p:nvPr/>
        </p:nvSpPr>
        <p:spPr>
          <a:xfrm>
            <a:off x="2037993" y="1380887"/>
            <a:ext cx="10554414" cy="1388745"/>
          </a:xfrm>
          <a:prstGeom prst="rect">
            <a:avLst/>
          </a:prstGeom>
          <a:noFill/>
        </p:spPr>
        <p:txBody>
          <a:bodyPr wrap="square" rtlCol="0" anchor="t"/>
          <a:lstStyle/>
          <a:p>
            <a:pPr marL="0" indent="0">
              <a:lnSpc>
                <a:spcPts val="5470"/>
              </a:lnSpc>
              <a:buNone/>
            </a:pPr>
            <a:r>
              <a:rPr lang="en-US" sz="4375" b="1" dirty="0">
                <a:solidFill>
                  <a:srgbClr val="EDEDE8"/>
                </a:solidFill>
                <a:latin typeface="Calibri" panose="020F0502020204030204" charset="0"/>
                <a:ea typeface="Tomorrow" pitchFamily="34" charset="-122"/>
                <a:cs typeface="Calibri" panose="020F0502020204030204" charset="0"/>
              </a:rPr>
              <a:t>Technologies Enabling Indoor Localization</a:t>
            </a:r>
            <a:endParaRPr lang="en-US" sz="4375" b="1" dirty="0">
              <a:solidFill>
                <a:srgbClr val="EDEDE8"/>
              </a:solidFill>
              <a:latin typeface="Calibri" panose="020F0502020204030204" charset="0"/>
              <a:ea typeface="Tomorrow" pitchFamily="34" charset="-122"/>
              <a:cs typeface="Calibri" panose="020F0502020204030204" charset="0"/>
            </a:endParaRPr>
          </a:p>
        </p:txBody>
      </p:sp>
      <p:pic>
        <p:nvPicPr>
          <p:cNvPr id="5" name="Image 0" descr="preencoded.png"/>
          <p:cNvPicPr>
            <a:picLocks noChangeAspect="1"/>
          </p:cNvPicPr>
          <p:nvPr/>
        </p:nvPicPr>
        <p:blipFill>
          <a:blip r:embed="rId1"/>
          <a:stretch>
            <a:fillRect/>
          </a:stretch>
        </p:blipFill>
        <p:spPr>
          <a:xfrm>
            <a:off x="2037993" y="3213973"/>
            <a:ext cx="444341" cy="444341"/>
          </a:xfrm>
          <a:prstGeom prst="rect">
            <a:avLst/>
          </a:prstGeom>
        </p:spPr>
      </p:pic>
      <p:sp>
        <p:nvSpPr>
          <p:cNvPr id="6" name="Text 3"/>
          <p:cNvSpPr/>
          <p:nvPr/>
        </p:nvSpPr>
        <p:spPr>
          <a:xfrm>
            <a:off x="2037993" y="3880485"/>
            <a:ext cx="2388632" cy="347186"/>
          </a:xfrm>
          <a:prstGeom prst="rect">
            <a:avLst/>
          </a:prstGeom>
          <a:noFill/>
        </p:spPr>
        <p:txBody>
          <a:bodyPr wrap="none" rtlCol="0" anchor="t"/>
          <a:lstStyle/>
          <a:p>
            <a:pPr marL="0" indent="0" algn="l">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Wi-Fi</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7" name="Text 4"/>
          <p:cNvSpPr/>
          <p:nvPr/>
        </p:nvSpPr>
        <p:spPr>
          <a:xfrm>
            <a:off x="2037993" y="4360902"/>
            <a:ext cx="2388632" cy="2487811"/>
          </a:xfrm>
          <a:prstGeom prst="rect">
            <a:avLst/>
          </a:prstGeom>
          <a:noFill/>
        </p:spPr>
        <p:txBody>
          <a:bodyPr wrap="square" rtlCol="0" anchor="t"/>
          <a:lstStyle/>
          <a:p>
            <a:pPr marL="0" indent="0" algn="l">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Leveraging existing wireless infrastructure to track devices based on signal strength and access point proximity.</a:t>
            </a:r>
            <a:endParaRPr lang="en-US" sz="1750" dirty="0">
              <a:solidFill>
                <a:srgbClr val="C9C9C0"/>
              </a:solidFill>
              <a:latin typeface="Calibri" panose="020F0502020204030204" charset="0"/>
              <a:ea typeface="Tomorrow" pitchFamily="34" charset="-122"/>
              <a:cs typeface="Calibri" panose="020F0502020204030204" charset="0"/>
            </a:endParaRPr>
          </a:p>
        </p:txBody>
      </p:sp>
      <p:pic>
        <p:nvPicPr>
          <p:cNvPr id="8" name="Image 1" descr="preencoded.png"/>
          <p:cNvPicPr>
            <a:picLocks noChangeAspect="1"/>
          </p:cNvPicPr>
          <p:nvPr/>
        </p:nvPicPr>
        <p:blipFill>
          <a:blip r:embed="rId2"/>
          <a:stretch>
            <a:fillRect/>
          </a:stretch>
        </p:blipFill>
        <p:spPr>
          <a:xfrm>
            <a:off x="4759881" y="3213973"/>
            <a:ext cx="444341" cy="444341"/>
          </a:xfrm>
          <a:prstGeom prst="rect">
            <a:avLst/>
          </a:prstGeom>
        </p:spPr>
      </p:pic>
      <p:sp>
        <p:nvSpPr>
          <p:cNvPr id="9" name="Text 5"/>
          <p:cNvSpPr/>
          <p:nvPr/>
        </p:nvSpPr>
        <p:spPr>
          <a:xfrm>
            <a:off x="4759881" y="3880485"/>
            <a:ext cx="2388632" cy="347186"/>
          </a:xfrm>
          <a:prstGeom prst="rect">
            <a:avLst/>
          </a:prstGeom>
          <a:noFill/>
        </p:spPr>
        <p:txBody>
          <a:bodyPr wrap="none" rtlCol="0" anchor="t"/>
          <a:lstStyle/>
          <a:p>
            <a:pPr marL="0" indent="0" algn="l">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Bluetooth</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0" name="Text 6"/>
          <p:cNvSpPr/>
          <p:nvPr/>
        </p:nvSpPr>
        <p:spPr>
          <a:xfrm>
            <a:off x="4759881" y="4360902"/>
            <a:ext cx="2388632" cy="1777008"/>
          </a:xfrm>
          <a:prstGeom prst="rect">
            <a:avLst/>
          </a:prstGeom>
          <a:noFill/>
        </p:spPr>
        <p:txBody>
          <a:bodyPr wrap="square" rtlCol="0" anchor="t"/>
          <a:lstStyle/>
          <a:p>
            <a:pPr marL="0" indent="0" algn="l">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Using Bluetooth Low Energy (BLE) beacons to provide accurate, low-power location tracking.</a:t>
            </a:r>
            <a:endParaRPr lang="en-US" sz="1750" dirty="0">
              <a:solidFill>
                <a:srgbClr val="C9C9C0"/>
              </a:solidFill>
              <a:latin typeface="Calibri" panose="020F0502020204030204" charset="0"/>
              <a:ea typeface="Tomorrow" pitchFamily="34" charset="-122"/>
              <a:cs typeface="Calibri" panose="020F0502020204030204" charset="0"/>
            </a:endParaRPr>
          </a:p>
        </p:txBody>
      </p:sp>
      <p:pic>
        <p:nvPicPr>
          <p:cNvPr id="11" name="Image 2" descr="preencoded.png"/>
          <p:cNvPicPr>
            <a:picLocks noChangeAspect="1"/>
          </p:cNvPicPr>
          <p:nvPr/>
        </p:nvPicPr>
        <p:blipFill>
          <a:blip r:embed="rId3"/>
          <a:stretch>
            <a:fillRect/>
          </a:stretch>
        </p:blipFill>
        <p:spPr>
          <a:xfrm>
            <a:off x="7481768" y="3213973"/>
            <a:ext cx="444341" cy="444341"/>
          </a:xfrm>
          <a:prstGeom prst="rect">
            <a:avLst/>
          </a:prstGeom>
        </p:spPr>
      </p:pic>
      <p:sp>
        <p:nvSpPr>
          <p:cNvPr id="12" name="Text 7"/>
          <p:cNvSpPr/>
          <p:nvPr/>
        </p:nvSpPr>
        <p:spPr>
          <a:xfrm>
            <a:off x="7481768" y="3880485"/>
            <a:ext cx="2388632" cy="347186"/>
          </a:xfrm>
          <a:prstGeom prst="rect">
            <a:avLst/>
          </a:prstGeom>
          <a:noFill/>
        </p:spPr>
        <p:txBody>
          <a:bodyPr wrap="none" rtlCol="0" anchor="t"/>
          <a:lstStyle/>
          <a:p>
            <a:pPr marL="0" indent="0" algn="l">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Computer Vision</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3" name="Text 8"/>
          <p:cNvSpPr/>
          <p:nvPr/>
        </p:nvSpPr>
        <p:spPr>
          <a:xfrm>
            <a:off x="7481768" y="4360902"/>
            <a:ext cx="2388632" cy="2132409"/>
          </a:xfrm>
          <a:prstGeom prst="rect">
            <a:avLst/>
          </a:prstGeom>
          <a:noFill/>
        </p:spPr>
        <p:txBody>
          <a:bodyPr wrap="square" rtlCol="0" anchor="t"/>
          <a:lstStyle/>
          <a:p>
            <a:pPr marL="0" indent="0" algn="l">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Utilizing cameras and computer vision algorithms to identify and track people and objects within a space.</a:t>
            </a:r>
            <a:endParaRPr lang="en-US" sz="1750" dirty="0">
              <a:solidFill>
                <a:srgbClr val="C9C9C0"/>
              </a:solidFill>
              <a:latin typeface="Calibri" panose="020F0502020204030204" charset="0"/>
              <a:ea typeface="Tomorrow" pitchFamily="34" charset="-122"/>
              <a:cs typeface="Calibri" panose="020F0502020204030204" charset="0"/>
            </a:endParaRPr>
          </a:p>
        </p:txBody>
      </p:sp>
      <p:pic>
        <p:nvPicPr>
          <p:cNvPr id="14" name="Image 3" descr="preencoded.png"/>
          <p:cNvPicPr>
            <a:picLocks noChangeAspect="1"/>
          </p:cNvPicPr>
          <p:nvPr/>
        </p:nvPicPr>
        <p:blipFill>
          <a:blip r:embed="rId4"/>
          <a:stretch>
            <a:fillRect/>
          </a:stretch>
        </p:blipFill>
        <p:spPr>
          <a:xfrm>
            <a:off x="10203656" y="3213973"/>
            <a:ext cx="444341" cy="444341"/>
          </a:xfrm>
          <a:prstGeom prst="rect">
            <a:avLst/>
          </a:prstGeom>
        </p:spPr>
      </p:pic>
      <p:sp>
        <p:nvSpPr>
          <p:cNvPr id="15" name="Text 9"/>
          <p:cNvSpPr/>
          <p:nvPr/>
        </p:nvSpPr>
        <p:spPr>
          <a:xfrm>
            <a:off x="10203656" y="3880485"/>
            <a:ext cx="2388751" cy="347186"/>
          </a:xfrm>
          <a:prstGeom prst="rect">
            <a:avLst/>
          </a:prstGeom>
          <a:noFill/>
        </p:spPr>
        <p:txBody>
          <a:bodyPr wrap="none" rtlCol="0" anchor="t"/>
          <a:lstStyle/>
          <a:p>
            <a:pPr marL="0" indent="0" algn="l">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Sensor Fusion</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6" name="Text 10"/>
          <p:cNvSpPr/>
          <p:nvPr/>
        </p:nvSpPr>
        <p:spPr>
          <a:xfrm>
            <a:off x="10203656" y="4360902"/>
            <a:ext cx="2388751" cy="2487811"/>
          </a:xfrm>
          <a:prstGeom prst="rect">
            <a:avLst/>
          </a:prstGeom>
          <a:noFill/>
        </p:spPr>
        <p:txBody>
          <a:bodyPr wrap="square" rtlCol="0" anchor="t"/>
          <a:lstStyle/>
          <a:p>
            <a:pPr marL="0" indent="0" algn="l">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Combining data from various sensors, such as accelerometers, gyroscopes, and magnetometers, to enhance location accuracy.</a:t>
            </a:r>
            <a:endParaRPr lang="en-US" sz="1750" dirty="0">
              <a:solidFill>
                <a:srgbClr val="C9C9C0"/>
              </a:solidFill>
              <a:latin typeface="Calibri" panose="020F0502020204030204" charset="0"/>
              <a:ea typeface="Tomorrow" pitchFamily="34" charset="-122"/>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sp>
        <p:nvSpPr>
          <p:cNvPr id="4" name="Text 2"/>
          <p:cNvSpPr/>
          <p:nvPr/>
        </p:nvSpPr>
        <p:spPr>
          <a:xfrm>
            <a:off x="2037993" y="2039064"/>
            <a:ext cx="9747766" cy="694373"/>
          </a:xfrm>
          <a:prstGeom prst="rect">
            <a:avLst/>
          </a:prstGeom>
          <a:noFill/>
        </p:spPr>
        <p:txBody>
          <a:bodyPr wrap="none" rtlCol="0" anchor="t"/>
          <a:lstStyle/>
          <a:p>
            <a:pPr marL="0" indent="0">
              <a:lnSpc>
                <a:spcPts val="5470"/>
              </a:lnSpc>
              <a:buNone/>
            </a:pPr>
            <a:r>
              <a:rPr lang="en-US" sz="4375" b="1" dirty="0">
                <a:solidFill>
                  <a:srgbClr val="EDEDE8"/>
                </a:solidFill>
                <a:latin typeface="Calibri" panose="020F0502020204030204" charset="0"/>
                <a:ea typeface="Tomorrow" pitchFamily="34" charset="-122"/>
                <a:cs typeface="Calibri" panose="020F0502020204030204" charset="0"/>
              </a:rPr>
              <a:t>Applications of Indoor Localization</a:t>
            </a:r>
            <a:endParaRPr lang="en-US" sz="4375" b="1" dirty="0">
              <a:solidFill>
                <a:srgbClr val="EDEDE8"/>
              </a:solidFill>
              <a:latin typeface="Calibri" panose="020F0502020204030204" charset="0"/>
              <a:ea typeface="Tomorrow" pitchFamily="34" charset="-122"/>
              <a:cs typeface="Calibri" panose="020F0502020204030204" charset="0"/>
            </a:endParaRPr>
          </a:p>
        </p:txBody>
      </p:sp>
      <p:sp>
        <p:nvSpPr>
          <p:cNvPr id="5" name="Text 3"/>
          <p:cNvSpPr/>
          <p:nvPr/>
        </p:nvSpPr>
        <p:spPr>
          <a:xfrm>
            <a:off x="2037993"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Navigation</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6" name="Text 4"/>
          <p:cNvSpPr/>
          <p:nvPr/>
        </p:nvSpPr>
        <p:spPr>
          <a:xfrm>
            <a:off x="2037993" y="3858220"/>
            <a:ext cx="3156347" cy="2132409"/>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Guiding users through complex indoor environments, such as airports, shopping malls, and hospitals, to their desired destinations.</a:t>
            </a:r>
            <a:endParaRPr lang="en-US" sz="1750" dirty="0">
              <a:solidFill>
                <a:srgbClr val="C9C9C0"/>
              </a:solidFill>
              <a:latin typeface="Calibri" panose="020F0502020204030204" charset="0"/>
              <a:ea typeface="Tomorrow" pitchFamily="34" charset="-122"/>
              <a:cs typeface="Calibri" panose="020F0502020204030204" charset="0"/>
            </a:endParaRPr>
          </a:p>
        </p:txBody>
      </p:sp>
      <p:sp>
        <p:nvSpPr>
          <p:cNvPr id="7" name="Text 5"/>
          <p:cNvSpPr/>
          <p:nvPr/>
        </p:nvSpPr>
        <p:spPr>
          <a:xfrm>
            <a:off x="5743932"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Asset Tracking</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8" name="Text 6"/>
          <p:cNvSpPr/>
          <p:nvPr/>
        </p:nvSpPr>
        <p:spPr>
          <a:xfrm>
            <a:off x="5743932" y="3858220"/>
            <a:ext cx="3156347" cy="2132409"/>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Monitoring the real-time location of valuable equipment, inventory, or personnel within a facility to improve workflow and efficiency.</a:t>
            </a:r>
            <a:endParaRPr lang="en-US" sz="1750" dirty="0">
              <a:solidFill>
                <a:srgbClr val="C9C9C0"/>
              </a:solidFill>
              <a:latin typeface="Calibri" panose="020F0502020204030204" charset="0"/>
              <a:ea typeface="Tomorrow" pitchFamily="34" charset="-122"/>
              <a:cs typeface="Calibri" panose="020F0502020204030204" charset="0"/>
            </a:endParaRPr>
          </a:p>
        </p:txBody>
      </p:sp>
      <p:sp>
        <p:nvSpPr>
          <p:cNvPr id="9" name="Text 7"/>
          <p:cNvSpPr/>
          <p:nvPr/>
        </p:nvSpPr>
        <p:spPr>
          <a:xfrm>
            <a:off x="9449872" y="3288863"/>
            <a:ext cx="2777490" cy="347186"/>
          </a:xfrm>
          <a:prstGeom prst="rect">
            <a:avLst/>
          </a:prstGeom>
          <a:noFill/>
        </p:spPr>
        <p:txBody>
          <a:bodyPr wrap="none" rtlCol="0" anchor="t"/>
          <a:lstStyle/>
          <a:p>
            <a:pPr marL="0" indent="0">
              <a:lnSpc>
                <a:spcPts val="2735"/>
              </a:lnSpc>
              <a:buNone/>
            </a:pPr>
            <a:r>
              <a:rPr lang="en-US" sz="2185" b="1" dirty="0">
                <a:solidFill>
                  <a:srgbClr val="EDEDE8"/>
                </a:solidFill>
                <a:latin typeface="Calibri" panose="020F0502020204030204" charset="0"/>
                <a:ea typeface="Tomorrow" pitchFamily="34" charset="-122"/>
                <a:cs typeface="Calibri" panose="020F0502020204030204" charset="0"/>
              </a:rPr>
              <a:t>Retail Analytics</a:t>
            </a:r>
            <a:endParaRPr lang="en-US" sz="2185" b="1" dirty="0">
              <a:solidFill>
                <a:srgbClr val="EDEDE8"/>
              </a:solidFill>
              <a:latin typeface="Calibri" panose="020F0502020204030204" charset="0"/>
              <a:ea typeface="Tomorrow" pitchFamily="34" charset="-122"/>
              <a:cs typeface="Calibri" panose="020F0502020204030204" charset="0"/>
            </a:endParaRPr>
          </a:p>
        </p:txBody>
      </p:sp>
      <p:sp>
        <p:nvSpPr>
          <p:cNvPr id="10" name="Text 8"/>
          <p:cNvSpPr/>
          <p:nvPr/>
        </p:nvSpPr>
        <p:spPr>
          <a:xfrm>
            <a:off x="9449872" y="3858220"/>
            <a:ext cx="3156347" cy="1777008"/>
          </a:xfrm>
          <a:prstGeom prst="rect">
            <a:avLst/>
          </a:prstGeom>
          <a:noFill/>
        </p:spPr>
        <p:txBody>
          <a:bodyPr wrap="square" rtlCol="0" anchor="t"/>
          <a:lstStyle/>
          <a:p>
            <a:pPr marL="0" indent="0">
              <a:lnSpc>
                <a:spcPts val="2800"/>
              </a:lnSpc>
              <a:buNone/>
            </a:pPr>
            <a:r>
              <a:rPr lang="en-US" sz="1750" dirty="0">
                <a:solidFill>
                  <a:srgbClr val="C9C9C0"/>
                </a:solidFill>
                <a:latin typeface="Calibri" panose="020F0502020204030204" charset="0"/>
                <a:ea typeface="Tomorrow" pitchFamily="34" charset="-122"/>
                <a:cs typeface="Calibri" panose="020F0502020204030204" charset="0"/>
              </a:rPr>
              <a:t>Analyzing customer movement patterns and dwell times to optimize store layouts, product placements, and marketing strategies.</a:t>
            </a:r>
            <a:endParaRPr lang="en-US" sz="1750" dirty="0">
              <a:solidFill>
                <a:srgbClr val="C9C9C0"/>
              </a:solidFill>
              <a:latin typeface="Calibri" panose="020F0502020204030204" charset="0"/>
              <a:ea typeface="Tomorrow" pitchFamily="34" charset="-122"/>
              <a:cs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30791"/>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3657600" cy="8230791"/>
          </a:xfrm>
          <a:prstGeom prst="rect">
            <a:avLst/>
          </a:prstGeom>
        </p:spPr>
      </p:pic>
      <p:sp>
        <p:nvSpPr>
          <p:cNvPr id="5" name="Text 2"/>
          <p:cNvSpPr/>
          <p:nvPr/>
        </p:nvSpPr>
        <p:spPr>
          <a:xfrm>
            <a:off x="4486156" y="607576"/>
            <a:ext cx="9315688" cy="1381125"/>
          </a:xfrm>
          <a:prstGeom prst="rect">
            <a:avLst/>
          </a:prstGeom>
          <a:noFill/>
        </p:spPr>
        <p:txBody>
          <a:bodyPr wrap="square" rtlCol="0" anchor="t"/>
          <a:lstStyle/>
          <a:p>
            <a:pPr marL="0" indent="0">
              <a:lnSpc>
                <a:spcPts val="5435"/>
              </a:lnSpc>
              <a:buNone/>
            </a:pPr>
            <a:r>
              <a:rPr lang="en-US" sz="4350" b="1" dirty="0">
                <a:solidFill>
                  <a:srgbClr val="EDEDE8"/>
                </a:solidFill>
                <a:latin typeface="Calibri" panose="020F0502020204030204" charset="0"/>
                <a:ea typeface="Tomorrow" pitchFamily="34" charset="-122"/>
                <a:cs typeface="Calibri" panose="020F0502020204030204" charset="0"/>
              </a:rPr>
              <a:t>Improving User Experience with Indoor Localization</a:t>
            </a:r>
            <a:endParaRPr lang="en-US" sz="4350" b="1" dirty="0">
              <a:solidFill>
                <a:srgbClr val="EDEDE8"/>
              </a:solidFill>
              <a:latin typeface="Calibri" panose="020F0502020204030204" charset="0"/>
              <a:ea typeface="Tomorrow" pitchFamily="34" charset="-122"/>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4486156" y="2320052"/>
            <a:ext cx="1104781" cy="1767721"/>
          </a:xfrm>
          <a:prstGeom prst="rect">
            <a:avLst/>
          </a:prstGeom>
        </p:spPr>
      </p:pic>
      <p:sp>
        <p:nvSpPr>
          <p:cNvPr id="7" name="Text 3"/>
          <p:cNvSpPr/>
          <p:nvPr/>
        </p:nvSpPr>
        <p:spPr>
          <a:xfrm>
            <a:off x="5922288" y="2540913"/>
            <a:ext cx="2762131" cy="345281"/>
          </a:xfrm>
          <a:prstGeom prst="rect">
            <a:avLst/>
          </a:prstGeom>
          <a:noFill/>
        </p:spPr>
        <p:txBody>
          <a:bodyPr wrap="none" rtlCol="0" anchor="t"/>
          <a:lstStyle/>
          <a:p>
            <a:pPr marL="0" indent="0" algn="l">
              <a:lnSpc>
                <a:spcPts val="2720"/>
              </a:lnSpc>
              <a:buNone/>
            </a:pPr>
            <a:r>
              <a:rPr lang="en-US" sz="2175" b="1" dirty="0">
                <a:solidFill>
                  <a:srgbClr val="EDEDE8"/>
                </a:solidFill>
                <a:latin typeface="Calibri" panose="020F0502020204030204" charset="0"/>
                <a:ea typeface="Tomorrow" pitchFamily="34" charset="-122"/>
                <a:cs typeface="Calibri" panose="020F0502020204030204" charset="0"/>
              </a:rPr>
              <a:t>Wayfinding</a:t>
            </a:r>
            <a:endParaRPr lang="en-US" sz="2175" b="1" dirty="0">
              <a:solidFill>
                <a:srgbClr val="EDEDE8"/>
              </a:solidFill>
              <a:latin typeface="Calibri" panose="020F0502020204030204" charset="0"/>
              <a:ea typeface="Tomorrow" pitchFamily="34" charset="-122"/>
              <a:cs typeface="Calibri" panose="020F0502020204030204" charset="0"/>
            </a:endParaRPr>
          </a:p>
        </p:txBody>
      </p:sp>
      <p:sp>
        <p:nvSpPr>
          <p:cNvPr id="8" name="Text 4"/>
          <p:cNvSpPr/>
          <p:nvPr/>
        </p:nvSpPr>
        <p:spPr>
          <a:xfrm>
            <a:off x="5922288" y="3018711"/>
            <a:ext cx="7879556" cy="706993"/>
          </a:xfrm>
          <a:prstGeom prst="rect">
            <a:avLst/>
          </a:prstGeom>
          <a:noFill/>
        </p:spPr>
        <p:txBody>
          <a:bodyPr wrap="square" rtlCol="0" anchor="t"/>
          <a:lstStyle/>
          <a:p>
            <a:pPr marL="0" indent="0" algn="l">
              <a:lnSpc>
                <a:spcPts val="2785"/>
              </a:lnSpc>
              <a:buNone/>
            </a:pPr>
            <a:r>
              <a:rPr lang="en-US" sz="1740" dirty="0">
                <a:solidFill>
                  <a:srgbClr val="C9C9C0"/>
                </a:solidFill>
                <a:latin typeface="Calibri" panose="020F0502020204030204" charset="0"/>
                <a:ea typeface="Tomorrow" pitchFamily="34" charset="-122"/>
                <a:cs typeface="Calibri" panose="020F0502020204030204" charset="0"/>
              </a:rPr>
              <a:t>Providing turn-by-turn directions and real-time guidance to help users navigate unfamiliar indoor spaces.</a:t>
            </a:r>
            <a:endParaRPr lang="en-US" sz="1740" dirty="0">
              <a:solidFill>
                <a:srgbClr val="C9C9C0"/>
              </a:solidFill>
              <a:latin typeface="Calibri" panose="020F0502020204030204" charset="0"/>
              <a:ea typeface="Tomorrow" pitchFamily="34" charset="-122"/>
              <a:cs typeface="Calibri" panose="020F0502020204030204" charset="0"/>
            </a:endParaRPr>
          </a:p>
        </p:txBody>
      </p:sp>
      <p:pic>
        <p:nvPicPr>
          <p:cNvPr id="9" name="Image 2" descr="preencoded.png"/>
          <p:cNvPicPr>
            <a:picLocks noChangeAspect="1"/>
          </p:cNvPicPr>
          <p:nvPr/>
        </p:nvPicPr>
        <p:blipFill>
          <a:blip r:embed="rId3"/>
          <a:stretch>
            <a:fillRect/>
          </a:stretch>
        </p:blipFill>
        <p:spPr>
          <a:xfrm>
            <a:off x="4486156" y="4087773"/>
            <a:ext cx="1104781" cy="1767721"/>
          </a:xfrm>
          <a:prstGeom prst="rect">
            <a:avLst/>
          </a:prstGeom>
        </p:spPr>
      </p:pic>
      <p:sp>
        <p:nvSpPr>
          <p:cNvPr id="10" name="Text 5"/>
          <p:cNvSpPr/>
          <p:nvPr/>
        </p:nvSpPr>
        <p:spPr>
          <a:xfrm>
            <a:off x="5922288" y="4308634"/>
            <a:ext cx="3484245" cy="345281"/>
          </a:xfrm>
          <a:prstGeom prst="rect">
            <a:avLst/>
          </a:prstGeom>
          <a:noFill/>
        </p:spPr>
        <p:txBody>
          <a:bodyPr wrap="none" rtlCol="0" anchor="t"/>
          <a:lstStyle/>
          <a:p>
            <a:pPr marL="0" indent="0" algn="l">
              <a:lnSpc>
                <a:spcPts val="2720"/>
              </a:lnSpc>
              <a:buNone/>
            </a:pPr>
            <a:r>
              <a:rPr lang="en-US" sz="2175" b="1" dirty="0">
                <a:solidFill>
                  <a:srgbClr val="EDEDE8"/>
                </a:solidFill>
                <a:latin typeface="Calibri" panose="020F0502020204030204" charset="0"/>
                <a:ea typeface="Tomorrow" pitchFamily="34" charset="-122"/>
                <a:cs typeface="Calibri" panose="020F0502020204030204" charset="0"/>
              </a:rPr>
              <a:t>Location-based Services</a:t>
            </a:r>
            <a:endParaRPr lang="en-US" sz="2175" b="1" dirty="0">
              <a:solidFill>
                <a:srgbClr val="EDEDE8"/>
              </a:solidFill>
              <a:latin typeface="Calibri" panose="020F0502020204030204" charset="0"/>
              <a:ea typeface="Tomorrow" pitchFamily="34" charset="-122"/>
              <a:cs typeface="Calibri" panose="020F0502020204030204" charset="0"/>
            </a:endParaRPr>
          </a:p>
        </p:txBody>
      </p:sp>
      <p:sp>
        <p:nvSpPr>
          <p:cNvPr id="11" name="Text 6"/>
          <p:cNvSpPr/>
          <p:nvPr/>
        </p:nvSpPr>
        <p:spPr>
          <a:xfrm>
            <a:off x="5922288" y="4786432"/>
            <a:ext cx="7879556" cy="706993"/>
          </a:xfrm>
          <a:prstGeom prst="rect">
            <a:avLst/>
          </a:prstGeom>
          <a:noFill/>
        </p:spPr>
        <p:txBody>
          <a:bodyPr wrap="square" rtlCol="0" anchor="t"/>
          <a:lstStyle/>
          <a:p>
            <a:pPr marL="0" indent="0" algn="l">
              <a:lnSpc>
                <a:spcPts val="2785"/>
              </a:lnSpc>
              <a:buNone/>
            </a:pPr>
            <a:r>
              <a:rPr lang="en-US" sz="1740" dirty="0">
                <a:solidFill>
                  <a:srgbClr val="C9C9C0"/>
                </a:solidFill>
                <a:latin typeface="Calibri" panose="020F0502020204030204" charset="0"/>
                <a:ea typeface="Tomorrow" pitchFamily="34" charset="-122"/>
                <a:cs typeface="Calibri" panose="020F0502020204030204" charset="0"/>
              </a:rPr>
              <a:t>Delivering relevant information, offers, and personalized experiences based on a user's precise indoor location.</a:t>
            </a:r>
            <a:endParaRPr lang="en-US" sz="1740" dirty="0">
              <a:solidFill>
                <a:srgbClr val="C9C9C0"/>
              </a:solidFill>
              <a:latin typeface="Calibri" panose="020F0502020204030204" charset="0"/>
              <a:ea typeface="Tomorrow" pitchFamily="34" charset="-122"/>
              <a:cs typeface="Calibri" panose="020F0502020204030204" charset="0"/>
            </a:endParaRPr>
          </a:p>
        </p:txBody>
      </p:sp>
      <p:pic>
        <p:nvPicPr>
          <p:cNvPr id="12" name="Image 3" descr="preencoded.png"/>
          <p:cNvPicPr>
            <a:picLocks noChangeAspect="1"/>
          </p:cNvPicPr>
          <p:nvPr/>
        </p:nvPicPr>
        <p:blipFill>
          <a:blip r:embed="rId4"/>
          <a:stretch>
            <a:fillRect/>
          </a:stretch>
        </p:blipFill>
        <p:spPr>
          <a:xfrm>
            <a:off x="4486156" y="5855494"/>
            <a:ext cx="1104781" cy="1767721"/>
          </a:xfrm>
          <a:prstGeom prst="rect">
            <a:avLst/>
          </a:prstGeom>
        </p:spPr>
      </p:pic>
      <p:sp>
        <p:nvSpPr>
          <p:cNvPr id="13" name="Text 7"/>
          <p:cNvSpPr/>
          <p:nvPr/>
        </p:nvSpPr>
        <p:spPr>
          <a:xfrm>
            <a:off x="5922288" y="6076355"/>
            <a:ext cx="2762131" cy="345281"/>
          </a:xfrm>
          <a:prstGeom prst="rect">
            <a:avLst/>
          </a:prstGeom>
          <a:noFill/>
        </p:spPr>
        <p:txBody>
          <a:bodyPr wrap="none" rtlCol="0" anchor="t"/>
          <a:lstStyle/>
          <a:p>
            <a:pPr marL="0" indent="0" algn="l">
              <a:lnSpc>
                <a:spcPts val="2720"/>
              </a:lnSpc>
              <a:buNone/>
            </a:pPr>
            <a:r>
              <a:rPr lang="en-US" sz="2175" b="1" dirty="0">
                <a:solidFill>
                  <a:srgbClr val="EDEDE8"/>
                </a:solidFill>
                <a:latin typeface="Calibri" panose="020F0502020204030204" charset="0"/>
                <a:ea typeface="Tomorrow" pitchFamily="34" charset="-122"/>
                <a:cs typeface="Calibri" panose="020F0502020204030204" charset="0"/>
              </a:rPr>
              <a:t>Personalization</a:t>
            </a:r>
            <a:endParaRPr lang="en-US" sz="2175" b="1" dirty="0">
              <a:solidFill>
                <a:srgbClr val="EDEDE8"/>
              </a:solidFill>
              <a:latin typeface="Calibri" panose="020F0502020204030204" charset="0"/>
              <a:ea typeface="Tomorrow" pitchFamily="34" charset="-122"/>
              <a:cs typeface="Calibri" panose="020F0502020204030204" charset="0"/>
            </a:endParaRPr>
          </a:p>
        </p:txBody>
      </p:sp>
      <p:sp>
        <p:nvSpPr>
          <p:cNvPr id="14" name="Text 8"/>
          <p:cNvSpPr/>
          <p:nvPr/>
        </p:nvSpPr>
        <p:spPr>
          <a:xfrm>
            <a:off x="5922288" y="6554153"/>
            <a:ext cx="7879556" cy="706993"/>
          </a:xfrm>
          <a:prstGeom prst="rect">
            <a:avLst/>
          </a:prstGeom>
          <a:noFill/>
        </p:spPr>
        <p:txBody>
          <a:bodyPr wrap="square" rtlCol="0" anchor="t"/>
          <a:lstStyle/>
          <a:p>
            <a:pPr marL="0" indent="0" algn="l">
              <a:lnSpc>
                <a:spcPts val="2785"/>
              </a:lnSpc>
              <a:buNone/>
            </a:pPr>
            <a:r>
              <a:rPr lang="en-US" sz="1740" dirty="0">
                <a:solidFill>
                  <a:srgbClr val="C9C9C0"/>
                </a:solidFill>
                <a:latin typeface="Calibri" panose="020F0502020204030204" charset="0"/>
                <a:ea typeface="Tomorrow" pitchFamily="34" charset="-122"/>
                <a:cs typeface="Calibri" panose="020F0502020204030204" charset="0"/>
              </a:rPr>
              <a:t>Tailoring the indoor experience by recognizing individual users and their preferences, habits, and needs.</a:t>
            </a:r>
            <a:endParaRPr lang="en-US" sz="1740" dirty="0">
              <a:solidFill>
                <a:srgbClr val="C9C9C0"/>
              </a:solidFill>
              <a:latin typeface="Calibri" panose="020F0502020204030204" charset="0"/>
              <a:ea typeface="Tomorrow" pitchFamily="34" charset="-122"/>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31267"/>
          </a:xfrm>
          <a:prstGeom prst="rect">
            <a:avLst/>
          </a:prstGeom>
          <a:solidFill>
            <a:srgbClr val="1D1D1B"/>
          </a:solidFill>
        </p:spPr>
        <p:txBody>
          <a:bodyPr/>
          <a:lstStyle/>
          <a:p>
            <a:endParaRPr lang="en-IN" dirty="0"/>
          </a:p>
        </p:txBody>
      </p:sp>
      <p:sp>
        <p:nvSpPr>
          <p:cNvPr id="4" name="Text 2"/>
          <p:cNvSpPr/>
          <p:nvPr/>
        </p:nvSpPr>
        <p:spPr>
          <a:xfrm>
            <a:off x="2275840" y="436880"/>
            <a:ext cx="8910320" cy="1220946"/>
          </a:xfrm>
          <a:prstGeom prst="rect">
            <a:avLst/>
          </a:prstGeom>
          <a:noFill/>
        </p:spPr>
        <p:txBody>
          <a:bodyPr wrap="square" rtlCol="0" anchor="t"/>
          <a:lstStyle/>
          <a:p>
            <a:pPr marL="0" indent="0" algn="ctr">
              <a:lnSpc>
                <a:spcPts val="5400"/>
              </a:lnSpc>
              <a:buNone/>
            </a:pPr>
            <a:r>
              <a:rPr lang="en-US" sz="7200" dirty="0">
                <a:solidFill>
                  <a:schemeClr val="bg1">
                    <a:lumMod val="85000"/>
                  </a:schemeClr>
                </a:solidFill>
                <a:latin typeface="Tomorrow"/>
              </a:rPr>
              <a:t>WORKING</a:t>
            </a:r>
            <a:endParaRPr lang="en-US" sz="7200" dirty="0">
              <a:solidFill>
                <a:schemeClr val="bg1">
                  <a:lumMod val="85000"/>
                </a:schemeClr>
              </a:solidFill>
              <a:latin typeface="Tomorrow"/>
            </a:endParaRPr>
          </a:p>
        </p:txBody>
      </p:sp>
      <p:sp>
        <p:nvSpPr>
          <p:cNvPr id="8" name="Text 6"/>
          <p:cNvSpPr/>
          <p:nvPr/>
        </p:nvSpPr>
        <p:spPr>
          <a:xfrm>
            <a:off x="7240250" y="2627590"/>
            <a:ext cx="149900" cy="411599"/>
          </a:xfrm>
          <a:prstGeom prst="rect">
            <a:avLst/>
          </a:prstGeom>
          <a:noFill/>
        </p:spPr>
        <p:txBody>
          <a:bodyPr wrap="none" rtlCol="0" anchor="t"/>
          <a:lstStyle/>
          <a:p>
            <a:pPr marL="0" indent="0" algn="ctr">
              <a:lnSpc>
                <a:spcPts val="3240"/>
              </a:lnSpc>
              <a:buNone/>
            </a:pPr>
            <a:endParaRPr lang="en-US" sz="2595" dirty="0"/>
          </a:p>
        </p:txBody>
      </p:sp>
      <p:sp>
        <p:nvSpPr>
          <p:cNvPr id="9" name="Text 7"/>
          <p:cNvSpPr/>
          <p:nvPr/>
        </p:nvSpPr>
        <p:spPr>
          <a:xfrm>
            <a:off x="3274457" y="2634496"/>
            <a:ext cx="2833211" cy="343019"/>
          </a:xfrm>
          <a:prstGeom prst="rect">
            <a:avLst/>
          </a:prstGeom>
          <a:noFill/>
        </p:spPr>
        <p:txBody>
          <a:bodyPr wrap="none" rtlCol="0" anchor="t"/>
          <a:lstStyle/>
          <a:p>
            <a:pPr marL="0" indent="0" algn="r">
              <a:lnSpc>
                <a:spcPts val="2700"/>
              </a:lnSpc>
              <a:buNone/>
            </a:pPr>
            <a:endParaRPr lang="en-US" sz="2160" dirty="0"/>
          </a:p>
        </p:txBody>
      </p:sp>
      <p:sp>
        <p:nvSpPr>
          <p:cNvPr id="10" name="Text 8"/>
          <p:cNvSpPr/>
          <p:nvPr/>
        </p:nvSpPr>
        <p:spPr>
          <a:xfrm>
            <a:off x="2100739" y="3109198"/>
            <a:ext cx="4006929" cy="1404938"/>
          </a:xfrm>
          <a:prstGeom prst="rect">
            <a:avLst/>
          </a:prstGeom>
          <a:noFill/>
        </p:spPr>
        <p:txBody>
          <a:bodyPr wrap="square" rtlCol="0" anchor="t"/>
          <a:lstStyle/>
          <a:p>
            <a:pPr marL="0" indent="0" algn="r">
              <a:lnSpc>
                <a:spcPts val="2765"/>
              </a:lnSpc>
              <a:buNone/>
            </a:pPr>
            <a:endParaRPr lang="en-US" sz="1730" dirty="0"/>
          </a:p>
        </p:txBody>
      </p:sp>
      <p:sp>
        <p:nvSpPr>
          <p:cNvPr id="13" name="Text 11"/>
          <p:cNvSpPr/>
          <p:nvPr/>
        </p:nvSpPr>
        <p:spPr>
          <a:xfrm>
            <a:off x="7204531" y="3725347"/>
            <a:ext cx="221337" cy="411599"/>
          </a:xfrm>
          <a:prstGeom prst="rect">
            <a:avLst/>
          </a:prstGeom>
          <a:noFill/>
        </p:spPr>
        <p:txBody>
          <a:bodyPr wrap="none" rtlCol="0" anchor="t"/>
          <a:lstStyle/>
          <a:p>
            <a:pPr marL="0" indent="0" algn="ctr">
              <a:lnSpc>
                <a:spcPts val="3240"/>
              </a:lnSpc>
              <a:buNone/>
            </a:pPr>
            <a:endParaRPr lang="en-US" sz="2595" dirty="0"/>
          </a:p>
        </p:txBody>
      </p:sp>
      <p:sp>
        <p:nvSpPr>
          <p:cNvPr id="14" name="Text 12"/>
          <p:cNvSpPr/>
          <p:nvPr/>
        </p:nvSpPr>
        <p:spPr>
          <a:xfrm>
            <a:off x="8522732" y="3732252"/>
            <a:ext cx="2744391" cy="343019"/>
          </a:xfrm>
          <a:prstGeom prst="rect">
            <a:avLst/>
          </a:prstGeom>
          <a:noFill/>
        </p:spPr>
        <p:txBody>
          <a:bodyPr wrap="none" rtlCol="0" anchor="t"/>
          <a:lstStyle/>
          <a:p>
            <a:pPr marL="0" indent="0" algn="l">
              <a:lnSpc>
                <a:spcPts val="2700"/>
              </a:lnSpc>
              <a:buNone/>
            </a:pPr>
            <a:endParaRPr lang="en-US" sz="2160" dirty="0"/>
          </a:p>
        </p:txBody>
      </p:sp>
      <p:sp>
        <p:nvSpPr>
          <p:cNvPr id="15" name="Text 13"/>
          <p:cNvSpPr/>
          <p:nvPr/>
        </p:nvSpPr>
        <p:spPr>
          <a:xfrm>
            <a:off x="8522732" y="4206954"/>
            <a:ext cx="4006929" cy="1756172"/>
          </a:xfrm>
          <a:prstGeom prst="rect">
            <a:avLst/>
          </a:prstGeom>
          <a:noFill/>
        </p:spPr>
        <p:txBody>
          <a:bodyPr wrap="square" rtlCol="0" anchor="t"/>
          <a:lstStyle/>
          <a:p>
            <a:pPr marL="0" indent="0" algn="l">
              <a:lnSpc>
                <a:spcPts val="2765"/>
              </a:lnSpc>
              <a:buNone/>
            </a:pPr>
            <a:endParaRPr lang="en-US" sz="1730" dirty="0"/>
          </a:p>
        </p:txBody>
      </p:sp>
      <p:sp>
        <p:nvSpPr>
          <p:cNvPr id="18" name="Text 16"/>
          <p:cNvSpPr/>
          <p:nvPr/>
        </p:nvSpPr>
        <p:spPr>
          <a:xfrm>
            <a:off x="7205127" y="5170051"/>
            <a:ext cx="220028" cy="411599"/>
          </a:xfrm>
          <a:prstGeom prst="rect">
            <a:avLst/>
          </a:prstGeom>
          <a:noFill/>
        </p:spPr>
        <p:txBody>
          <a:bodyPr wrap="none" rtlCol="0" anchor="t"/>
          <a:lstStyle/>
          <a:p>
            <a:pPr marL="0" indent="0" algn="ctr">
              <a:lnSpc>
                <a:spcPts val="3240"/>
              </a:lnSpc>
              <a:buNone/>
            </a:pPr>
            <a:endParaRPr lang="en-US" sz="2595" dirty="0"/>
          </a:p>
        </p:txBody>
      </p:sp>
      <p:sp>
        <p:nvSpPr>
          <p:cNvPr id="19" name="Text 17"/>
          <p:cNvSpPr/>
          <p:nvPr/>
        </p:nvSpPr>
        <p:spPr>
          <a:xfrm>
            <a:off x="3089315" y="5176957"/>
            <a:ext cx="3018353" cy="343019"/>
          </a:xfrm>
          <a:prstGeom prst="rect">
            <a:avLst/>
          </a:prstGeom>
          <a:noFill/>
        </p:spPr>
        <p:txBody>
          <a:bodyPr wrap="none" rtlCol="0" anchor="t"/>
          <a:lstStyle/>
          <a:p>
            <a:pPr marL="0" indent="0" algn="r">
              <a:lnSpc>
                <a:spcPts val="2700"/>
              </a:lnSpc>
              <a:buNone/>
            </a:pPr>
            <a:endParaRPr lang="en-US" sz="2160" dirty="0"/>
          </a:p>
        </p:txBody>
      </p:sp>
      <p:sp>
        <p:nvSpPr>
          <p:cNvPr id="20" name="Text 18"/>
          <p:cNvSpPr/>
          <p:nvPr/>
        </p:nvSpPr>
        <p:spPr>
          <a:xfrm>
            <a:off x="2100739" y="5651659"/>
            <a:ext cx="4006929" cy="1756172"/>
          </a:xfrm>
          <a:prstGeom prst="rect">
            <a:avLst/>
          </a:prstGeom>
          <a:noFill/>
        </p:spPr>
        <p:txBody>
          <a:bodyPr wrap="square" rtlCol="0" anchor="t"/>
          <a:lstStyle/>
          <a:p>
            <a:pPr marL="0" indent="0" algn="r">
              <a:lnSpc>
                <a:spcPts val="2765"/>
              </a:lnSpc>
              <a:buNone/>
            </a:pPr>
            <a:endParaRPr lang="en-US" sz="1730" dirty="0"/>
          </a:p>
        </p:txBody>
      </p:sp>
      <p:pic>
        <p:nvPicPr>
          <p:cNvPr id="22" name="image35.png"/>
          <p:cNvPicPr/>
          <p:nvPr/>
        </p:nvPicPr>
        <p:blipFill>
          <a:blip r:embed="rId1"/>
          <a:srcRect/>
          <a:stretch>
            <a:fillRect/>
          </a:stretch>
        </p:blipFill>
        <p:spPr>
          <a:xfrm>
            <a:off x="975360" y="1722299"/>
            <a:ext cx="12039600" cy="59035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1D1D1B">
              <a:alpha val="80000"/>
            </a:srgbClr>
          </a:solidFill>
        </p:spPr>
      </p:sp>
      <p:sp>
        <p:nvSpPr>
          <p:cNvPr id="6" name="Text 3"/>
          <p:cNvSpPr/>
          <p:nvPr/>
        </p:nvSpPr>
        <p:spPr>
          <a:xfrm>
            <a:off x="2037993" y="3767614"/>
            <a:ext cx="5554980" cy="694373"/>
          </a:xfrm>
          <a:prstGeom prst="rect">
            <a:avLst/>
          </a:prstGeom>
          <a:noFill/>
        </p:spPr>
        <p:txBody>
          <a:bodyPr wrap="none" rtlCol="0" anchor="t"/>
          <a:lstStyle/>
          <a:p>
            <a:pPr marL="0" indent="0">
              <a:lnSpc>
                <a:spcPts val="5470"/>
              </a:lnSpc>
              <a:buNone/>
            </a:pPr>
            <a:endParaRPr lang="en-US" sz="4375" dirty="0">
              <a:latin typeface="Calibri" panose="020F0502020204030204" charset="0"/>
              <a:cs typeface="Calibri" panose="020F0502020204030204" charset="0"/>
            </a:endParaRPr>
          </a:p>
        </p:txBody>
      </p:sp>
      <p:sp>
        <p:nvSpPr>
          <p:cNvPr id="9" name="TextBox 8"/>
          <p:cNvSpPr txBox="1"/>
          <p:nvPr/>
        </p:nvSpPr>
        <p:spPr>
          <a:xfrm>
            <a:off x="772160" y="1087120"/>
            <a:ext cx="13086080" cy="1547924"/>
          </a:xfrm>
          <a:prstGeom prst="rect">
            <a:avLst/>
          </a:prstGeom>
          <a:noFill/>
        </p:spPr>
        <p:txBody>
          <a:bodyPr wrap="square" rtlCol="0">
            <a:spAutoFit/>
          </a:bodyPr>
          <a:lstStyle/>
          <a:p>
            <a:pPr marL="0" indent="0">
              <a:lnSpc>
                <a:spcPts val="5400"/>
              </a:lnSpc>
              <a:buNone/>
            </a:pPr>
            <a:r>
              <a:rPr lang="en-US" sz="7200" b="1" dirty="0">
                <a:solidFill>
                  <a:srgbClr val="EDEDE8"/>
                </a:solidFill>
                <a:latin typeface="Calibri" panose="020F0502020204030204" charset="0"/>
                <a:ea typeface="Tomorrow" pitchFamily="34" charset="-122"/>
                <a:cs typeface="Calibri" panose="020F0502020204030204" charset="0"/>
              </a:rPr>
              <a:t>Implementing Indoor Localization System</a:t>
            </a:r>
            <a:endParaRPr lang="en-US" sz="7200" b="1" dirty="0">
              <a:solidFill>
                <a:srgbClr val="EDEDE8"/>
              </a:solidFill>
              <a:latin typeface="Calibri" panose="020F0502020204030204" charset="0"/>
              <a:ea typeface="Tomorrow" pitchFamily="34" charset="-122"/>
              <a:cs typeface="Calibri" panose="020F0502020204030204" charset="0"/>
            </a:endParaRPr>
          </a:p>
        </p:txBody>
      </p:sp>
      <p:sp>
        <p:nvSpPr>
          <p:cNvPr id="10" name="TextBox 9"/>
          <p:cNvSpPr txBox="1"/>
          <p:nvPr/>
        </p:nvSpPr>
        <p:spPr>
          <a:xfrm>
            <a:off x="253999" y="3291840"/>
            <a:ext cx="14132561" cy="3693319"/>
          </a:xfrm>
          <a:prstGeom prst="rect">
            <a:avLst/>
          </a:prstGeom>
          <a:noFill/>
        </p:spPr>
        <p:txBody>
          <a:bodyPr wrap="square" rtlCol="0">
            <a:spAutoFit/>
          </a:bodyPr>
          <a:lstStyle/>
          <a:p>
            <a:pPr lvl="0"/>
            <a:endParaRPr lang="en-US"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Data collection: The </a:t>
            </a:r>
            <a:r>
              <a:rPr lang="en-US" sz="1800" u="none" strike="noStrike" dirty="0" err="1">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UjiIndoorLoc</a:t>
            </a: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An indoor localization dataset was selected for indoor localization because it best suited the needs of our project.</a:t>
            </a:r>
            <a:endParaRPr lang="en-IN"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Feature Representation: Different features such as RSSI values from various WAPs,  User-IDs,  Phone-IDs, Latitude, Longitude, Floor-IDs, Building-IDs, Space-IDs, and Relative Positions were represented.</a:t>
            </a:r>
            <a:endParaRPr lang="en-IN"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Data Visualization: All the features are visualized using various graphs and pie charts for better analysis.</a:t>
            </a:r>
            <a:endParaRPr lang="en-IN"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Feature Selection: The important features were selected and other irrelevant features were dropped.</a:t>
            </a:r>
            <a:endParaRPr lang="en-IN"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Data Normalization: The RSSI values and the Latitude and Longitude were normalized using the MIN-MAX Algorithm.</a:t>
            </a:r>
            <a:endParaRPr lang="en-IN" dirty="0">
              <a:solidFill>
                <a:schemeClr val="bg1">
                  <a:lumMod val="85000"/>
                </a:schemeClr>
              </a:solidFill>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ML Models: Various Machine Learning models were used for Regression and Classification.</a:t>
            </a:r>
            <a:endPar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342900" lvl="0" indent="-342900">
              <a:buFont typeface="+mj-lt"/>
              <a:buAutoNum type="arabicPeriod"/>
            </a:pPr>
            <a:r>
              <a:rPr lang="en-US" sz="1800" u="none" strike="noStrike"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Result: The Mean Squared Error of the Latitude and Longitude was calculated and Classification report was generated for building and floor classification and the confusion matrix was displayed</a:t>
            </a:r>
            <a:r>
              <a:rPr lang="en-US"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rPr>
              <a:t> </a:t>
            </a:r>
            <a:endParaRPr lang="en-IN" sz="1800" dirty="0">
              <a:solidFill>
                <a:schemeClr val="bg1">
                  <a:lumMod val="85000"/>
                </a:schemeClr>
              </a:solidFill>
              <a:effectLst/>
              <a:latin typeface="Calibri" panose="020F0502020204030204" charset="0"/>
              <a:ea typeface="Times New Roman" panose="02020603050405020304" pitchFamily="18" charset="0"/>
              <a:cs typeface="Calibri" panose="020F0502020204030204" charset="0"/>
            </a:endParaRPr>
          </a:p>
          <a:p>
            <a:pPr marL="342900" indent="-342900">
              <a:buFont typeface="+mj-lt"/>
              <a:buAutoNum type="arabicPeriod"/>
            </a:pPr>
            <a:endParaRPr lang="en-IN" dirty="0">
              <a:solidFill>
                <a:schemeClr val="bg1">
                  <a:lumMod val="85000"/>
                </a:schemeClr>
              </a:solidFill>
              <a:latin typeface="Calibri" panose="020F0502020204030204" charset="0"/>
              <a:cs typeface="Calibri" panose="020F0502020204030204" charset="0"/>
            </a:endParaRPr>
          </a:p>
          <a:p>
            <a:endParaRPr lang="en-IN" dirty="0">
              <a:latin typeface="Calibri" panose="020F0502020204030204" charset="0"/>
              <a:cs typeface="Calibri" panose="020F050202020403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8833</Words>
  <Application>WPS Presentation</Application>
  <PresentationFormat>Custom</PresentationFormat>
  <Paragraphs>559</Paragraphs>
  <Slides>15</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15</vt:i4>
      </vt:variant>
    </vt:vector>
  </HeadingPairs>
  <TitlesOfParts>
    <vt:vector size="31" baseType="lpstr">
      <vt:lpstr>Arial</vt:lpstr>
      <vt:lpstr>SimSun</vt:lpstr>
      <vt:lpstr>Wingdings</vt:lpstr>
      <vt:lpstr>Tomorrow</vt:lpstr>
      <vt:lpstr>AMGDT</vt:lpstr>
      <vt:lpstr>Tomorrow</vt:lpstr>
      <vt:lpstr>Tomorrow</vt:lpstr>
      <vt:lpstr>Tomorrow</vt:lpstr>
      <vt:lpstr>Times New Roman</vt:lpstr>
      <vt:lpstr>Calibri</vt:lpstr>
      <vt:lpstr>Microsoft YaHei</vt:lpstr>
      <vt:lpstr>Arial Unicode MS</vt:lpstr>
      <vt:lpstr>MingLiU-ExtB</vt:lpstr>
      <vt:lpstr>AcadEref</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KIIT</cp:lastModifiedBy>
  <cp:revision>9</cp:revision>
  <dcterms:created xsi:type="dcterms:W3CDTF">2024-04-09T07:53:00Z</dcterms:created>
  <dcterms:modified xsi:type="dcterms:W3CDTF">2024-11-21T20:11:43Z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89063502A58948D6BF3FD473C5DBCE56_13</vt:lpwstr>
  </property>
  <property fmtid="{D5CDD505-2E9C-101B-9397-08002B2CF9AE}" pid="3" name="KSOProductBuildVer">
    <vt:lpwstr>1033-12.2.0.13472</vt:lpwstr>
  </property>
</Properties>
</file>